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57"/>
  </p:notesMasterIdLst>
  <p:sldIdLst>
    <p:sldId id="607" r:id="rId5"/>
    <p:sldId id="345" r:id="rId6"/>
    <p:sldId id="613" r:id="rId7"/>
    <p:sldId id="256" r:id="rId8"/>
    <p:sldId id="321" r:id="rId9"/>
    <p:sldId id="323" r:id="rId10"/>
    <p:sldId id="608" r:id="rId11"/>
    <p:sldId id="261" r:id="rId12"/>
    <p:sldId id="297" r:id="rId13"/>
    <p:sldId id="382" r:id="rId14"/>
    <p:sldId id="519" r:id="rId15"/>
    <p:sldId id="609" r:id="rId16"/>
    <p:sldId id="513" r:id="rId17"/>
    <p:sldId id="383" r:id="rId18"/>
    <p:sldId id="384" r:id="rId19"/>
    <p:sldId id="610" r:id="rId20"/>
    <p:sldId id="611" r:id="rId21"/>
    <p:sldId id="514" r:id="rId22"/>
    <p:sldId id="385" r:id="rId23"/>
    <p:sldId id="386" r:id="rId24"/>
    <p:sldId id="612" r:id="rId25"/>
    <p:sldId id="515" r:id="rId26"/>
    <p:sldId id="387" r:id="rId27"/>
    <p:sldId id="388" r:id="rId28"/>
    <p:sldId id="389" r:id="rId29"/>
    <p:sldId id="390" r:id="rId30"/>
    <p:sldId id="391" r:id="rId31"/>
    <p:sldId id="392" r:id="rId32"/>
    <p:sldId id="516" r:id="rId33"/>
    <p:sldId id="396" r:id="rId34"/>
    <p:sldId id="397" r:id="rId35"/>
    <p:sldId id="398" r:id="rId36"/>
    <p:sldId id="399" r:id="rId37"/>
    <p:sldId id="517" r:id="rId38"/>
    <p:sldId id="401" r:id="rId39"/>
    <p:sldId id="402" r:id="rId40"/>
    <p:sldId id="403" r:id="rId41"/>
    <p:sldId id="404" r:id="rId42"/>
    <p:sldId id="405" r:id="rId43"/>
    <p:sldId id="605" r:id="rId44"/>
    <p:sldId id="406" r:id="rId45"/>
    <p:sldId id="407" r:id="rId46"/>
    <p:sldId id="408" r:id="rId47"/>
    <p:sldId id="518" r:id="rId48"/>
    <p:sldId id="410" r:id="rId49"/>
    <p:sldId id="411" r:id="rId50"/>
    <p:sldId id="412" r:id="rId51"/>
    <p:sldId id="415" r:id="rId52"/>
    <p:sldId id="413" r:id="rId53"/>
    <p:sldId id="414" r:id="rId54"/>
    <p:sldId id="416" r:id="rId55"/>
    <p:sldId id="301" r:id="rId56"/>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307" autoAdjust="0"/>
    <p:restoredTop sz="95503" autoAdjust="0"/>
  </p:normalViewPr>
  <p:slideViewPr>
    <p:cSldViewPr snapToGrid="0">
      <p:cViewPr varScale="1">
        <p:scale>
          <a:sx n="91" d="100"/>
          <a:sy n="91" d="100"/>
        </p:scale>
        <p:origin x="67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tableStyles" Target="tableStyle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notesMaster" Target="notesMasters/notesMaster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s>
</file>

<file path=ppt/media/image1.png>
</file>

<file path=ppt/media/image10.svg>
</file>

<file path=ppt/media/image11.png>
</file>

<file path=ppt/media/image12.sv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jpeg>
</file>

<file path=ppt/media/image38.jpeg>
</file>

<file path=ppt/media/image39.png>
</file>

<file path=ppt/media/image4.png>
</file>

<file path=ppt/media/image40.png>
</file>

<file path=ppt/media/image41.svg>
</file>

<file path=ppt/media/image5.png>
</file>

<file path=ppt/media/image6.jpe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AE8EC9-AC57-4805-8C4C-4528CB2D2AE7}" type="datetimeFigureOut">
              <a:rPr lang="es-CO" smtClean="0"/>
              <a:t>30/05/2025</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43FA0C-75FC-4B21-8BD2-F228BB8598F0}" type="slidenum">
              <a:rPr lang="es-CO" smtClean="0"/>
              <a:t>‹Nº›</a:t>
            </a:fld>
            <a:endParaRPr lang="es-CO"/>
          </a:p>
        </p:txBody>
      </p:sp>
    </p:spTree>
    <p:extLst>
      <p:ext uri="{BB962C8B-B14F-4D97-AF65-F5344CB8AC3E}">
        <p14:creationId xmlns:p14="http://schemas.microsoft.com/office/powerpoint/2010/main" val="3750346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Encabezado de sección">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66095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Comparación">
    <p:spTree>
      <p:nvGrpSpPr>
        <p:cNvPr id="1" name=""/>
        <p:cNvGrpSpPr/>
        <p:nvPr/>
      </p:nvGrpSpPr>
      <p:grpSpPr>
        <a:xfrm>
          <a:off x="0" y="0"/>
          <a:ext cx="0" cy="0"/>
          <a:chOff x="0" y="0"/>
          <a:chExt cx="0" cy="0"/>
        </a:xfrm>
      </p:grpSpPr>
      <p:pic>
        <p:nvPicPr>
          <p:cNvPr id="11" name="Imagen 10" descr="Una caricatura de una persona&#10;&#10;El contenido generado por IA puede ser incorrecto.">
            <a:extLst>
              <a:ext uri="{FF2B5EF4-FFF2-40B4-BE49-F238E27FC236}">
                <a16:creationId xmlns:a16="http://schemas.microsoft.com/office/drawing/2014/main" id="{E4E44E5D-D18F-D591-AC5E-55F50606CFA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2" y="429"/>
            <a:ext cx="12190476" cy="6857143"/>
          </a:xfrm>
          <a:prstGeom prst="rect">
            <a:avLst/>
          </a:prstGeom>
        </p:spPr>
      </p:pic>
    </p:spTree>
    <p:extLst>
      <p:ext uri="{BB962C8B-B14F-4D97-AF65-F5344CB8AC3E}">
        <p14:creationId xmlns:p14="http://schemas.microsoft.com/office/powerpoint/2010/main" val="1572582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Dos objetos">
    <p:spTree>
      <p:nvGrpSpPr>
        <p:cNvPr id="1" name=""/>
        <p:cNvGrpSpPr/>
        <p:nvPr/>
      </p:nvGrpSpPr>
      <p:grpSpPr>
        <a:xfrm>
          <a:off x="0" y="0"/>
          <a:ext cx="0" cy="0"/>
          <a:chOff x="0" y="0"/>
          <a:chExt cx="0" cy="0"/>
        </a:xfrm>
      </p:grpSpPr>
      <p:pic>
        <p:nvPicPr>
          <p:cNvPr id="9" name="Imagen 8" descr="Forma, Flecha&#10;&#10;El contenido generado por IA puede ser incorrecto.">
            <a:extLst>
              <a:ext uri="{FF2B5EF4-FFF2-40B4-BE49-F238E27FC236}">
                <a16:creationId xmlns:a16="http://schemas.microsoft.com/office/drawing/2014/main" id="{6E77A43B-6D7A-ACA8-DB90-1ACAC1098BA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2" y="429"/>
            <a:ext cx="12190476" cy="6857143"/>
          </a:xfrm>
          <a:prstGeom prst="rect">
            <a:avLst/>
          </a:prstGeom>
        </p:spPr>
      </p:pic>
    </p:spTree>
    <p:extLst>
      <p:ext uri="{BB962C8B-B14F-4D97-AF65-F5344CB8AC3E}">
        <p14:creationId xmlns:p14="http://schemas.microsoft.com/office/powerpoint/2010/main" val="36284988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EB7FDA2-7592-FBB9-E887-31828062C647}"/>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210A46ED-25E5-0684-43AA-2ABE4D909EF9}"/>
              </a:ext>
            </a:extLst>
          </p:cNvPr>
          <p:cNvSpPr>
            <a:spLocks noGrp="1"/>
          </p:cNvSpPr>
          <p:nvPr>
            <p:ph type="subTitle" idx="1"/>
          </p:nvPr>
        </p:nvSpPr>
        <p:spPr>
          <a:xfrm>
            <a:off x="1524000" y="3602038"/>
            <a:ext cx="9144000" cy="1655762"/>
          </a:xfrm>
        </p:spPr>
        <p:txBody>
          <a:bodyPr/>
          <a:lstStyle>
            <a:lvl1pPr marL="0" indent="0" algn="ctr">
              <a:buNone/>
              <a:defRPr sz="2400"/>
            </a:lvl1pPr>
            <a:lvl2pPr marL="457223" indent="0" algn="ctr">
              <a:buNone/>
              <a:defRPr sz="2000"/>
            </a:lvl2pPr>
            <a:lvl3pPr marL="914446" indent="0" algn="ctr">
              <a:buNone/>
              <a:defRPr sz="1800"/>
            </a:lvl3pPr>
            <a:lvl4pPr marL="1371669" indent="0" algn="ctr">
              <a:buNone/>
              <a:defRPr sz="1600"/>
            </a:lvl4pPr>
            <a:lvl5pPr marL="1828891" indent="0" algn="ctr">
              <a:buNone/>
              <a:defRPr sz="1600"/>
            </a:lvl5pPr>
            <a:lvl6pPr marL="2286114" indent="0" algn="ctr">
              <a:buNone/>
              <a:defRPr sz="1600"/>
            </a:lvl6pPr>
            <a:lvl7pPr marL="2743337" indent="0" algn="ctr">
              <a:buNone/>
              <a:defRPr sz="1600"/>
            </a:lvl7pPr>
            <a:lvl8pPr marL="3200560" indent="0" algn="ctr">
              <a:buNone/>
              <a:defRPr sz="1600"/>
            </a:lvl8pPr>
            <a:lvl9pPr marL="3657783"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12AE20CF-BE31-EABC-ED5E-A58954142CFD}"/>
              </a:ext>
            </a:extLst>
          </p:cNvPr>
          <p:cNvSpPr>
            <a:spLocks noGrp="1"/>
          </p:cNvSpPr>
          <p:nvPr>
            <p:ph type="dt" sz="half" idx="10"/>
          </p:nvPr>
        </p:nvSpPr>
        <p:spPr>
          <a:xfrm>
            <a:off x="838200" y="6356352"/>
            <a:ext cx="2743200" cy="365125"/>
          </a:xfrm>
          <a:prstGeom prst="rect">
            <a:avLst/>
          </a:prstGeom>
        </p:spPr>
        <p:txBody>
          <a:bodyPr/>
          <a:lstStyle/>
          <a:p>
            <a:fld id="{2C50684A-ACD4-476F-B5E5-185EAA01C0D4}" type="datetimeFigureOut">
              <a:rPr lang="es-CO" smtClean="0"/>
              <a:t>30/05/2025</a:t>
            </a:fld>
            <a:endParaRPr lang="es-CO"/>
          </a:p>
        </p:txBody>
      </p:sp>
      <p:sp>
        <p:nvSpPr>
          <p:cNvPr id="5" name="Marcador de pie de página 4">
            <a:extLst>
              <a:ext uri="{FF2B5EF4-FFF2-40B4-BE49-F238E27FC236}">
                <a16:creationId xmlns:a16="http://schemas.microsoft.com/office/drawing/2014/main" id="{CAEB4633-EEFD-0161-0EA1-BC5920773BDE}"/>
              </a:ext>
            </a:extLst>
          </p:cNvPr>
          <p:cNvSpPr>
            <a:spLocks noGrp="1"/>
          </p:cNvSpPr>
          <p:nvPr>
            <p:ph type="ftr" sz="quarter" idx="11"/>
          </p:nvPr>
        </p:nvSpPr>
        <p:spPr>
          <a:xfrm>
            <a:off x="4038600" y="6356352"/>
            <a:ext cx="4114800" cy="365125"/>
          </a:xfrm>
          <a:prstGeom prst="rect">
            <a:avLst/>
          </a:prstGeom>
        </p:spPr>
        <p:txBody>
          <a:bodyPr/>
          <a:lstStyle/>
          <a:p>
            <a:endParaRPr lang="es-CO"/>
          </a:p>
        </p:txBody>
      </p:sp>
      <p:sp>
        <p:nvSpPr>
          <p:cNvPr id="6" name="Marcador de número de diapositiva 5">
            <a:extLst>
              <a:ext uri="{FF2B5EF4-FFF2-40B4-BE49-F238E27FC236}">
                <a16:creationId xmlns:a16="http://schemas.microsoft.com/office/drawing/2014/main" id="{3337A496-CC07-C58B-23D6-95D6F195736A}"/>
              </a:ext>
            </a:extLst>
          </p:cNvPr>
          <p:cNvSpPr>
            <a:spLocks noGrp="1"/>
          </p:cNvSpPr>
          <p:nvPr>
            <p:ph type="sldNum" sz="quarter" idx="12"/>
          </p:nvPr>
        </p:nvSpPr>
        <p:spPr>
          <a:xfrm>
            <a:off x="8610600" y="6356352"/>
            <a:ext cx="2743200" cy="365125"/>
          </a:xfrm>
          <a:prstGeom prst="rect">
            <a:avLst/>
          </a:prstGeom>
        </p:spPr>
        <p:txBody>
          <a:bodyPr/>
          <a:lstStyle/>
          <a:p>
            <a:fld id="{E5DEC618-67A6-4D46-9A37-891DE022E401}" type="slidenum">
              <a:rPr lang="es-CO" smtClean="0"/>
              <a:t>‹Nº›</a:t>
            </a:fld>
            <a:endParaRPr lang="es-CO"/>
          </a:p>
        </p:txBody>
      </p:sp>
    </p:spTree>
    <p:extLst>
      <p:ext uri="{BB962C8B-B14F-4D97-AF65-F5344CB8AC3E}">
        <p14:creationId xmlns:p14="http://schemas.microsoft.com/office/powerpoint/2010/main" val="3770767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D4D3CF6-5BFF-B152-294D-9FDFD4A1660D}"/>
              </a:ext>
            </a:extLst>
          </p:cNvPr>
          <p:cNvSpPr>
            <a:spLocks noGrp="1"/>
          </p:cNvSpPr>
          <p:nvPr>
            <p:ph type="title"/>
          </p:nvPr>
        </p:nvSpPr>
        <p:spPr>
          <a:xfrm>
            <a:off x="255694" y="1198882"/>
            <a:ext cx="6070603" cy="944879"/>
          </a:xfrm>
        </p:spPr>
        <p:txBody>
          <a:bodyPr/>
          <a:lstStyle/>
          <a:p>
            <a:r>
              <a:rPr lang="es-ES" dirty="0"/>
              <a:t>Haga clic para modificar el estilo de título del patrón</a:t>
            </a:r>
            <a:endParaRPr lang="es-CO" dirty="0"/>
          </a:p>
        </p:txBody>
      </p:sp>
      <p:sp>
        <p:nvSpPr>
          <p:cNvPr id="3" name="Marcador de contenido 2">
            <a:extLst>
              <a:ext uri="{FF2B5EF4-FFF2-40B4-BE49-F238E27FC236}">
                <a16:creationId xmlns:a16="http://schemas.microsoft.com/office/drawing/2014/main" id="{DDA11590-F99B-4312-AC61-F621BCA08115}"/>
              </a:ext>
            </a:extLst>
          </p:cNvPr>
          <p:cNvSpPr>
            <a:spLocks noGrp="1"/>
          </p:cNvSpPr>
          <p:nvPr>
            <p:ph idx="1"/>
          </p:nvPr>
        </p:nvSpPr>
        <p:spPr>
          <a:xfrm>
            <a:off x="255694" y="2506662"/>
            <a:ext cx="6070603" cy="4351338"/>
          </a:xfrm>
        </p:spPr>
        <p:txBody>
          <a:bodyPr>
            <a:normAutofit/>
          </a:bodyPr>
          <a:lstStyle>
            <a:lvl1pPr>
              <a:defRPr sz="2933"/>
            </a:lvl1pPr>
            <a:lvl2pPr>
              <a:defRPr sz="2933"/>
            </a:lvl2pPr>
            <a:lvl3pPr>
              <a:defRPr sz="2933"/>
            </a:lvl3pPr>
            <a:lvl4pPr>
              <a:defRPr sz="2933"/>
            </a:lvl4pPr>
            <a:lvl5pPr>
              <a:defRPr sz="2933"/>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
        <p:nvSpPr>
          <p:cNvPr id="4" name="Marcador de fecha 3">
            <a:extLst>
              <a:ext uri="{FF2B5EF4-FFF2-40B4-BE49-F238E27FC236}">
                <a16:creationId xmlns:a16="http://schemas.microsoft.com/office/drawing/2014/main" id="{213F3D2C-D713-842E-4D67-2C152D8E02A3}"/>
              </a:ext>
            </a:extLst>
          </p:cNvPr>
          <p:cNvSpPr>
            <a:spLocks noGrp="1"/>
          </p:cNvSpPr>
          <p:nvPr>
            <p:ph type="dt" sz="half" idx="10"/>
          </p:nvPr>
        </p:nvSpPr>
        <p:spPr>
          <a:xfrm>
            <a:off x="838200" y="6356352"/>
            <a:ext cx="2743200" cy="365125"/>
          </a:xfrm>
          <a:prstGeom prst="rect">
            <a:avLst/>
          </a:prstGeom>
        </p:spPr>
        <p:txBody>
          <a:bodyPr/>
          <a:lstStyle/>
          <a:p>
            <a:fld id="{2C50684A-ACD4-476F-B5E5-185EAA01C0D4}" type="datetimeFigureOut">
              <a:rPr lang="es-CO" smtClean="0"/>
              <a:t>30/05/2025</a:t>
            </a:fld>
            <a:endParaRPr lang="es-CO"/>
          </a:p>
        </p:txBody>
      </p:sp>
      <p:sp>
        <p:nvSpPr>
          <p:cNvPr id="5" name="Marcador de pie de página 4">
            <a:extLst>
              <a:ext uri="{FF2B5EF4-FFF2-40B4-BE49-F238E27FC236}">
                <a16:creationId xmlns:a16="http://schemas.microsoft.com/office/drawing/2014/main" id="{50C41965-9260-E379-D94C-7EBA54F81013}"/>
              </a:ext>
            </a:extLst>
          </p:cNvPr>
          <p:cNvSpPr>
            <a:spLocks noGrp="1"/>
          </p:cNvSpPr>
          <p:nvPr>
            <p:ph type="ftr" sz="quarter" idx="11"/>
          </p:nvPr>
        </p:nvSpPr>
        <p:spPr>
          <a:xfrm>
            <a:off x="4038600" y="6356352"/>
            <a:ext cx="4114800" cy="365125"/>
          </a:xfrm>
          <a:prstGeom prst="rect">
            <a:avLst/>
          </a:prstGeom>
        </p:spPr>
        <p:txBody>
          <a:bodyPr/>
          <a:lstStyle/>
          <a:p>
            <a:endParaRPr lang="es-CO"/>
          </a:p>
        </p:txBody>
      </p:sp>
      <p:sp>
        <p:nvSpPr>
          <p:cNvPr id="6" name="Marcador de número de diapositiva 5">
            <a:extLst>
              <a:ext uri="{FF2B5EF4-FFF2-40B4-BE49-F238E27FC236}">
                <a16:creationId xmlns:a16="http://schemas.microsoft.com/office/drawing/2014/main" id="{510626F0-AAB9-F7ED-B367-A15B2FF99AB0}"/>
              </a:ext>
            </a:extLst>
          </p:cNvPr>
          <p:cNvSpPr>
            <a:spLocks noGrp="1"/>
          </p:cNvSpPr>
          <p:nvPr>
            <p:ph type="sldNum" sz="quarter" idx="12"/>
          </p:nvPr>
        </p:nvSpPr>
        <p:spPr>
          <a:xfrm>
            <a:off x="8610600" y="6356352"/>
            <a:ext cx="2743200" cy="365125"/>
          </a:xfrm>
          <a:prstGeom prst="rect">
            <a:avLst/>
          </a:prstGeom>
        </p:spPr>
        <p:txBody>
          <a:bodyPr/>
          <a:lstStyle/>
          <a:p>
            <a:fld id="{E5DEC618-67A6-4D46-9A37-891DE022E401}" type="slidenum">
              <a:rPr lang="es-CO" smtClean="0"/>
              <a:t>‹Nº›</a:t>
            </a:fld>
            <a:endParaRPr lang="es-CO"/>
          </a:p>
        </p:txBody>
      </p:sp>
    </p:spTree>
    <p:extLst>
      <p:ext uri="{BB962C8B-B14F-4D97-AF65-F5344CB8AC3E}">
        <p14:creationId xmlns:p14="http://schemas.microsoft.com/office/powerpoint/2010/main" val="2522901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7E36C9F-B799-6BC1-0FC5-BF498C0A1335}"/>
              </a:ext>
            </a:extLst>
          </p:cNvPr>
          <p:cNvSpPr>
            <a:spLocks noGrp="1"/>
          </p:cNvSpPr>
          <p:nvPr>
            <p:ph type="title"/>
          </p:nvPr>
        </p:nvSpPr>
        <p:spPr>
          <a:xfrm>
            <a:off x="831851" y="1709740"/>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5E586FD2-19ED-C82D-3F34-EF285857D544}"/>
              </a:ext>
            </a:extLst>
          </p:cNvPr>
          <p:cNvSpPr>
            <a:spLocks noGrp="1"/>
          </p:cNvSpPr>
          <p:nvPr>
            <p:ph type="body" idx="1"/>
          </p:nvPr>
        </p:nvSpPr>
        <p:spPr>
          <a:xfrm>
            <a:off x="831851" y="4589465"/>
            <a:ext cx="10515600" cy="1500187"/>
          </a:xfrm>
        </p:spPr>
        <p:txBody>
          <a:bodyPr/>
          <a:lstStyle>
            <a:lvl1pPr marL="0" indent="0">
              <a:buNone/>
              <a:defRPr sz="2400">
                <a:solidFill>
                  <a:schemeClr val="tx1">
                    <a:tint val="82000"/>
                  </a:schemeClr>
                </a:solidFill>
              </a:defRPr>
            </a:lvl1pPr>
            <a:lvl2pPr marL="457223" indent="0">
              <a:buNone/>
              <a:defRPr sz="2000">
                <a:solidFill>
                  <a:schemeClr val="tx1">
                    <a:tint val="82000"/>
                  </a:schemeClr>
                </a:solidFill>
              </a:defRPr>
            </a:lvl2pPr>
            <a:lvl3pPr marL="914446" indent="0">
              <a:buNone/>
              <a:defRPr sz="1800">
                <a:solidFill>
                  <a:schemeClr val="tx1">
                    <a:tint val="82000"/>
                  </a:schemeClr>
                </a:solidFill>
              </a:defRPr>
            </a:lvl3pPr>
            <a:lvl4pPr marL="1371669" indent="0">
              <a:buNone/>
              <a:defRPr sz="1600">
                <a:solidFill>
                  <a:schemeClr val="tx1">
                    <a:tint val="82000"/>
                  </a:schemeClr>
                </a:solidFill>
              </a:defRPr>
            </a:lvl4pPr>
            <a:lvl5pPr marL="1828891" indent="0">
              <a:buNone/>
              <a:defRPr sz="1600">
                <a:solidFill>
                  <a:schemeClr val="tx1">
                    <a:tint val="82000"/>
                  </a:schemeClr>
                </a:solidFill>
              </a:defRPr>
            </a:lvl5pPr>
            <a:lvl6pPr marL="2286114" indent="0">
              <a:buNone/>
              <a:defRPr sz="1600">
                <a:solidFill>
                  <a:schemeClr val="tx1">
                    <a:tint val="82000"/>
                  </a:schemeClr>
                </a:solidFill>
              </a:defRPr>
            </a:lvl6pPr>
            <a:lvl7pPr marL="2743337" indent="0">
              <a:buNone/>
              <a:defRPr sz="1600">
                <a:solidFill>
                  <a:schemeClr val="tx1">
                    <a:tint val="82000"/>
                  </a:schemeClr>
                </a:solidFill>
              </a:defRPr>
            </a:lvl7pPr>
            <a:lvl8pPr marL="3200560" indent="0">
              <a:buNone/>
              <a:defRPr sz="1600">
                <a:solidFill>
                  <a:schemeClr val="tx1">
                    <a:tint val="82000"/>
                  </a:schemeClr>
                </a:solidFill>
              </a:defRPr>
            </a:lvl8pPr>
            <a:lvl9pPr marL="3657783" indent="0">
              <a:buNone/>
              <a:defRPr sz="1600">
                <a:solidFill>
                  <a:schemeClr val="tx1">
                    <a:tint val="82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523B606-2B4C-C184-AAF5-2AB7A8A1C2DF}"/>
              </a:ext>
            </a:extLst>
          </p:cNvPr>
          <p:cNvSpPr>
            <a:spLocks noGrp="1"/>
          </p:cNvSpPr>
          <p:nvPr>
            <p:ph type="dt" sz="half" idx="10"/>
          </p:nvPr>
        </p:nvSpPr>
        <p:spPr>
          <a:xfrm>
            <a:off x="838200" y="6356352"/>
            <a:ext cx="2743200" cy="365125"/>
          </a:xfrm>
          <a:prstGeom prst="rect">
            <a:avLst/>
          </a:prstGeom>
        </p:spPr>
        <p:txBody>
          <a:bodyPr/>
          <a:lstStyle/>
          <a:p>
            <a:fld id="{2C50684A-ACD4-476F-B5E5-185EAA01C0D4}" type="datetimeFigureOut">
              <a:rPr lang="es-CO" smtClean="0"/>
              <a:t>30/05/2025</a:t>
            </a:fld>
            <a:endParaRPr lang="es-CO"/>
          </a:p>
        </p:txBody>
      </p:sp>
      <p:sp>
        <p:nvSpPr>
          <p:cNvPr id="5" name="Marcador de pie de página 4">
            <a:extLst>
              <a:ext uri="{FF2B5EF4-FFF2-40B4-BE49-F238E27FC236}">
                <a16:creationId xmlns:a16="http://schemas.microsoft.com/office/drawing/2014/main" id="{CD716E07-A529-B423-5277-67D6541962FF}"/>
              </a:ext>
            </a:extLst>
          </p:cNvPr>
          <p:cNvSpPr>
            <a:spLocks noGrp="1"/>
          </p:cNvSpPr>
          <p:nvPr>
            <p:ph type="ftr" sz="quarter" idx="11"/>
          </p:nvPr>
        </p:nvSpPr>
        <p:spPr>
          <a:xfrm>
            <a:off x="4038600" y="6356352"/>
            <a:ext cx="4114800" cy="365125"/>
          </a:xfrm>
          <a:prstGeom prst="rect">
            <a:avLst/>
          </a:prstGeom>
        </p:spPr>
        <p:txBody>
          <a:bodyPr/>
          <a:lstStyle/>
          <a:p>
            <a:endParaRPr lang="es-CO"/>
          </a:p>
        </p:txBody>
      </p:sp>
      <p:sp>
        <p:nvSpPr>
          <p:cNvPr id="6" name="Marcador de número de diapositiva 5">
            <a:extLst>
              <a:ext uri="{FF2B5EF4-FFF2-40B4-BE49-F238E27FC236}">
                <a16:creationId xmlns:a16="http://schemas.microsoft.com/office/drawing/2014/main" id="{C766C93E-170A-4FB5-BC12-C372C8CA4AC0}"/>
              </a:ext>
            </a:extLst>
          </p:cNvPr>
          <p:cNvSpPr>
            <a:spLocks noGrp="1"/>
          </p:cNvSpPr>
          <p:nvPr>
            <p:ph type="sldNum" sz="quarter" idx="12"/>
          </p:nvPr>
        </p:nvSpPr>
        <p:spPr>
          <a:xfrm>
            <a:off x="8610600" y="6356352"/>
            <a:ext cx="2743200" cy="365125"/>
          </a:xfrm>
          <a:prstGeom prst="rect">
            <a:avLst/>
          </a:prstGeom>
        </p:spPr>
        <p:txBody>
          <a:bodyPr/>
          <a:lstStyle/>
          <a:p>
            <a:fld id="{E5DEC618-67A6-4D46-9A37-891DE022E401}" type="slidenum">
              <a:rPr lang="es-CO" smtClean="0"/>
              <a:t>‹Nº›</a:t>
            </a:fld>
            <a:endParaRPr lang="es-CO"/>
          </a:p>
        </p:txBody>
      </p:sp>
    </p:spTree>
    <p:extLst>
      <p:ext uri="{BB962C8B-B14F-4D97-AF65-F5344CB8AC3E}">
        <p14:creationId xmlns:p14="http://schemas.microsoft.com/office/powerpoint/2010/main" val="730036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B9E100-495A-987E-3F76-B199B43CEE51}"/>
              </a:ext>
            </a:extLst>
          </p:cNvPr>
          <p:cNvSpPr>
            <a:spLocks noGrp="1"/>
          </p:cNvSpPr>
          <p:nvPr>
            <p:ph type="title"/>
          </p:nvPr>
        </p:nvSpPr>
        <p:spPr>
          <a:xfrm>
            <a:off x="255694" y="701359"/>
            <a:ext cx="6070603" cy="1686559"/>
          </a:xfrm>
        </p:spPr>
        <p:txBody>
          <a:bodyPr/>
          <a:lstStyle/>
          <a:p>
            <a:r>
              <a:rPr lang="es-ES" dirty="0"/>
              <a:t>Haga clic para modificar el estilo de título del patrón</a:t>
            </a:r>
            <a:endParaRPr lang="es-CO" dirty="0"/>
          </a:p>
        </p:txBody>
      </p:sp>
      <p:sp>
        <p:nvSpPr>
          <p:cNvPr id="3" name="Marcador de contenido 2">
            <a:extLst>
              <a:ext uri="{FF2B5EF4-FFF2-40B4-BE49-F238E27FC236}">
                <a16:creationId xmlns:a16="http://schemas.microsoft.com/office/drawing/2014/main" id="{F39D510E-F991-6404-E587-9E87BC2D2965}"/>
              </a:ext>
            </a:extLst>
          </p:cNvPr>
          <p:cNvSpPr>
            <a:spLocks noGrp="1"/>
          </p:cNvSpPr>
          <p:nvPr>
            <p:ph sz="half" idx="1"/>
          </p:nvPr>
        </p:nvSpPr>
        <p:spPr>
          <a:xfrm>
            <a:off x="838200" y="1825626"/>
            <a:ext cx="5156200" cy="4351338"/>
          </a:xfrm>
        </p:spPr>
        <p:txBody>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
        <p:nvSpPr>
          <p:cNvPr id="4" name="Marcador de contenido 3">
            <a:extLst>
              <a:ext uri="{FF2B5EF4-FFF2-40B4-BE49-F238E27FC236}">
                <a16:creationId xmlns:a16="http://schemas.microsoft.com/office/drawing/2014/main" id="{3174F27E-4688-0EEC-8F32-C9091CD03D7A}"/>
              </a:ext>
            </a:extLst>
          </p:cNvPr>
          <p:cNvSpPr>
            <a:spLocks noGrp="1"/>
          </p:cNvSpPr>
          <p:nvPr>
            <p:ph sz="half" idx="2"/>
          </p:nvPr>
        </p:nvSpPr>
        <p:spPr>
          <a:xfrm>
            <a:off x="6197600" y="1825626"/>
            <a:ext cx="51562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40B2DB4F-8F33-F777-A23E-821E903CC52B}"/>
              </a:ext>
            </a:extLst>
          </p:cNvPr>
          <p:cNvSpPr>
            <a:spLocks noGrp="1"/>
          </p:cNvSpPr>
          <p:nvPr>
            <p:ph type="dt" sz="half" idx="10"/>
          </p:nvPr>
        </p:nvSpPr>
        <p:spPr>
          <a:xfrm>
            <a:off x="838200" y="6356352"/>
            <a:ext cx="2743200" cy="365125"/>
          </a:xfrm>
          <a:prstGeom prst="rect">
            <a:avLst/>
          </a:prstGeom>
        </p:spPr>
        <p:txBody>
          <a:bodyPr/>
          <a:lstStyle/>
          <a:p>
            <a:fld id="{2C50684A-ACD4-476F-B5E5-185EAA01C0D4}" type="datetimeFigureOut">
              <a:rPr lang="es-CO" smtClean="0"/>
              <a:t>30/05/2025</a:t>
            </a:fld>
            <a:endParaRPr lang="es-CO"/>
          </a:p>
        </p:txBody>
      </p:sp>
      <p:sp>
        <p:nvSpPr>
          <p:cNvPr id="6" name="Marcador de pie de página 5">
            <a:extLst>
              <a:ext uri="{FF2B5EF4-FFF2-40B4-BE49-F238E27FC236}">
                <a16:creationId xmlns:a16="http://schemas.microsoft.com/office/drawing/2014/main" id="{F26FDB0C-66FE-7416-B53B-2C89EC24621F}"/>
              </a:ext>
            </a:extLst>
          </p:cNvPr>
          <p:cNvSpPr>
            <a:spLocks noGrp="1"/>
          </p:cNvSpPr>
          <p:nvPr>
            <p:ph type="ftr" sz="quarter" idx="11"/>
          </p:nvPr>
        </p:nvSpPr>
        <p:spPr>
          <a:xfrm>
            <a:off x="4038600" y="6356352"/>
            <a:ext cx="4114800" cy="365125"/>
          </a:xfrm>
          <a:prstGeom prst="rect">
            <a:avLst/>
          </a:prstGeom>
        </p:spPr>
        <p:txBody>
          <a:bodyPr/>
          <a:lstStyle/>
          <a:p>
            <a:endParaRPr lang="es-CO"/>
          </a:p>
        </p:txBody>
      </p:sp>
      <p:sp>
        <p:nvSpPr>
          <p:cNvPr id="7" name="Marcador de número de diapositiva 6">
            <a:extLst>
              <a:ext uri="{FF2B5EF4-FFF2-40B4-BE49-F238E27FC236}">
                <a16:creationId xmlns:a16="http://schemas.microsoft.com/office/drawing/2014/main" id="{DA155144-5A21-CE2E-16EB-72EFCA59D6FF}"/>
              </a:ext>
            </a:extLst>
          </p:cNvPr>
          <p:cNvSpPr>
            <a:spLocks noGrp="1"/>
          </p:cNvSpPr>
          <p:nvPr>
            <p:ph type="sldNum" sz="quarter" idx="12"/>
          </p:nvPr>
        </p:nvSpPr>
        <p:spPr>
          <a:xfrm>
            <a:off x="8610600" y="6356352"/>
            <a:ext cx="2743200" cy="365125"/>
          </a:xfrm>
          <a:prstGeom prst="rect">
            <a:avLst/>
          </a:prstGeom>
        </p:spPr>
        <p:txBody>
          <a:bodyPr/>
          <a:lstStyle/>
          <a:p>
            <a:fld id="{E5DEC618-67A6-4D46-9A37-891DE022E401}" type="slidenum">
              <a:rPr lang="es-CO" smtClean="0"/>
              <a:t>‹Nº›</a:t>
            </a:fld>
            <a:endParaRPr lang="es-CO"/>
          </a:p>
        </p:txBody>
      </p:sp>
    </p:spTree>
    <p:extLst>
      <p:ext uri="{BB962C8B-B14F-4D97-AF65-F5344CB8AC3E}">
        <p14:creationId xmlns:p14="http://schemas.microsoft.com/office/powerpoint/2010/main" val="8101610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4FE2E3E-0CED-2559-8127-EA9834705D14}"/>
              </a:ext>
            </a:extLst>
          </p:cNvPr>
          <p:cNvSpPr>
            <a:spLocks noGrp="1"/>
          </p:cNvSpPr>
          <p:nvPr>
            <p:ph type="title"/>
          </p:nvPr>
        </p:nvSpPr>
        <p:spPr>
          <a:xfrm>
            <a:off x="827617" y="626113"/>
            <a:ext cx="10515600" cy="1325563"/>
          </a:xfrm>
        </p:spPr>
        <p:txBody>
          <a:bodyPr/>
          <a:lstStyle/>
          <a:p>
            <a:r>
              <a:rPr lang="es-ES" dirty="0"/>
              <a:t>Haga clic para modificar el estilo de título del patrón</a:t>
            </a:r>
            <a:endParaRPr lang="es-CO" dirty="0"/>
          </a:p>
        </p:txBody>
      </p:sp>
      <p:sp>
        <p:nvSpPr>
          <p:cNvPr id="3" name="Marcador de texto 2">
            <a:extLst>
              <a:ext uri="{FF2B5EF4-FFF2-40B4-BE49-F238E27FC236}">
                <a16:creationId xmlns:a16="http://schemas.microsoft.com/office/drawing/2014/main" id="{8B035D87-9F71-2F62-3561-388459C04E10}"/>
              </a:ext>
            </a:extLst>
          </p:cNvPr>
          <p:cNvSpPr>
            <a:spLocks noGrp="1"/>
          </p:cNvSpPr>
          <p:nvPr>
            <p:ph type="body" idx="1"/>
          </p:nvPr>
        </p:nvSpPr>
        <p:spPr>
          <a:xfrm>
            <a:off x="840318" y="1681163"/>
            <a:ext cx="5158316" cy="823912"/>
          </a:xfrm>
        </p:spPr>
        <p:txBody>
          <a:bodyPr anchor="b"/>
          <a:lstStyle>
            <a:lvl1pPr marL="0" indent="0">
              <a:buNone/>
              <a:defRPr sz="2400" b="1"/>
            </a:lvl1pPr>
            <a:lvl2pPr marL="457223" indent="0">
              <a:buNone/>
              <a:defRPr sz="2000" b="1"/>
            </a:lvl2pPr>
            <a:lvl3pPr marL="914446" indent="0">
              <a:buNone/>
              <a:defRPr sz="1800" b="1"/>
            </a:lvl3pPr>
            <a:lvl4pPr marL="1371669" indent="0">
              <a:buNone/>
              <a:defRPr sz="1600" b="1"/>
            </a:lvl4pPr>
            <a:lvl5pPr marL="1828891" indent="0">
              <a:buNone/>
              <a:defRPr sz="1600" b="1"/>
            </a:lvl5pPr>
            <a:lvl6pPr marL="2286114" indent="0">
              <a:buNone/>
              <a:defRPr sz="1600" b="1"/>
            </a:lvl6pPr>
            <a:lvl7pPr marL="2743337" indent="0">
              <a:buNone/>
              <a:defRPr sz="1600" b="1"/>
            </a:lvl7pPr>
            <a:lvl8pPr marL="3200560" indent="0">
              <a:buNone/>
              <a:defRPr sz="1600" b="1"/>
            </a:lvl8pPr>
            <a:lvl9pPr marL="3657783" indent="0">
              <a:buNone/>
              <a:defRPr sz="1600" b="1"/>
            </a:lvl9pPr>
          </a:lstStyle>
          <a:p>
            <a:pPr lvl="0"/>
            <a:r>
              <a:rPr lang="es-ES" dirty="0"/>
              <a:t>Haga clic para modificar los estilos de texto del patrón</a:t>
            </a:r>
          </a:p>
        </p:txBody>
      </p:sp>
      <p:sp>
        <p:nvSpPr>
          <p:cNvPr id="4" name="Marcador de contenido 3">
            <a:extLst>
              <a:ext uri="{FF2B5EF4-FFF2-40B4-BE49-F238E27FC236}">
                <a16:creationId xmlns:a16="http://schemas.microsoft.com/office/drawing/2014/main" id="{C44C455E-9B23-AF1E-06B0-BD0D052F18E3}"/>
              </a:ext>
            </a:extLst>
          </p:cNvPr>
          <p:cNvSpPr>
            <a:spLocks noGrp="1"/>
          </p:cNvSpPr>
          <p:nvPr>
            <p:ph sz="half" idx="2"/>
          </p:nvPr>
        </p:nvSpPr>
        <p:spPr>
          <a:xfrm>
            <a:off x="840318" y="2505075"/>
            <a:ext cx="5158316" cy="3684588"/>
          </a:xfrm>
        </p:spPr>
        <p:txBody>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
        <p:nvSpPr>
          <p:cNvPr id="5" name="Marcador de texto 4">
            <a:extLst>
              <a:ext uri="{FF2B5EF4-FFF2-40B4-BE49-F238E27FC236}">
                <a16:creationId xmlns:a16="http://schemas.microsoft.com/office/drawing/2014/main" id="{AD86DD95-42D0-4E5C-C870-35CDCE774A49}"/>
              </a:ext>
            </a:extLst>
          </p:cNvPr>
          <p:cNvSpPr>
            <a:spLocks noGrp="1"/>
          </p:cNvSpPr>
          <p:nvPr>
            <p:ph type="body" sz="quarter" idx="3"/>
          </p:nvPr>
        </p:nvSpPr>
        <p:spPr>
          <a:xfrm>
            <a:off x="6172201" y="1681163"/>
            <a:ext cx="5183717" cy="823912"/>
          </a:xfrm>
        </p:spPr>
        <p:txBody>
          <a:bodyPr anchor="b"/>
          <a:lstStyle>
            <a:lvl1pPr marL="0" indent="0">
              <a:buNone/>
              <a:defRPr sz="2400" b="1"/>
            </a:lvl1pPr>
            <a:lvl2pPr marL="457223" indent="0">
              <a:buNone/>
              <a:defRPr sz="2000" b="1"/>
            </a:lvl2pPr>
            <a:lvl3pPr marL="914446" indent="0">
              <a:buNone/>
              <a:defRPr sz="1800" b="1"/>
            </a:lvl3pPr>
            <a:lvl4pPr marL="1371669" indent="0">
              <a:buNone/>
              <a:defRPr sz="1600" b="1"/>
            </a:lvl4pPr>
            <a:lvl5pPr marL="1828891" indent="0">
              <a:buNone/>
              <a:defRPr sz="1600" b="1"/>
            </a:lvl5pPr>
            <a:lvl6pPr marL="2286114" indent="0">
              <a:buNone/>
              <a:defRPr sz="1600" b="1"/>
            </a:lvl6pPr>
            <a:lvl7pPr marL="2743337" indent="0">
              <a:buNone/>
              <a:defRPr sz="1600" b="1"/>
            </a:lvl7pPr>
            <a:lvl8pPr marL="3200560" indent="0">
              <a:buNone/>
              <a:defRPr sz="1600" b="1"/>
            </a:lvl8pPr>
            <a:lvl9pPr marL="3657783"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E4E9A82-5A6A-5BB1-2314-3E2D9CBD5502}"/>
              </a:ext>
            </a:extLst>
          </p:cNvPr>
          <p:cNvSpPr>
            <a:spLocks noGrp="1"/>
          </p:cNvSpPr>
          <p:nvPr>
            <p:ph sz="quarter" idx="4"/>
          </p:nvPr>
        </p:nvSpPr>
        <p:spPr>
          <a:xfrm>
            <a:off x="6172201" y="2505075"/>
            <a:ext cx="518371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284E72E4-7618-0D86-87BB-E0CC0A78D45A}"/>
              </a:ext>
            </a:extLst>
          </p:cNvPr>
          <p:cNvSpPr>
            <a:spLocks noGrp="1"/>
          </p:cNvSpPr>
          <p:nvPr>
            <p:ph type="dt" sz="half" idx="10"/>
          </p:nvPr>
        </p:nvSpPr>
        <p:spPr>
          <a:xfrm>
            <a:off x="838200" y="6356352"/>
            <a:ext cx="2743200" cy="365125"/>
          </a:xfrm>
          <a:prstGeom prst="rect">
            <a:avLst/>
          </a:prstGeom>
        </p:spPr>
        <p:txBody>
          <a:bodyPr/>
          <a:lstStyle/>
          <a:p>
            <a:fld id="{2C50684A-ACD4-476F-B5E5-185EAA01C0D4}" type="datetimeFigureOut">
              <a:rPr lang="es-CO" smtClean="0"/>
              <a:t>30/05/2025</a:t>
            </a:fld>
            <a:endParaRPr lang="es-CO"/>
          </a:p>
        </p:txBody>
      </p:sp>
      <p:sp>
        <p:nvSpPr>
          <p:cNvPr id="8" name="Marcador de pie de página 7">
            <a:extLst>
              <a:ext uri="{FF2B5EF4-FFF2-40B4-BE49-F238E27FC236}">
                <a16:creationId xmlns:a16="http://schemas.microsoft.com/office/drawing/2014/main" id="{1ACF42AB-57E7-B44A-E970-6AFE55E91E68}"/>
              </a:ext>
            </a:extLst>
          </p:cNvPr>
          <p:cNvSpPr>
            <a:spLocks noGrp="1"/>
          </p:cNvSpPr>
          <p:nvPr>
            <p:ph type="ftr" sz="quarter" idx="11"/>
          </p:nvPr>
        </p:nvSpPr>
        <p:spPr>
          <a:xfrm>
            <a:off x="4038600" y="6356352"/>
            <a:ext cx="4114800" cy="365125"/>
          </a:xfrm>
          <a:prstGeom prst="rect">
            <a:avLst/>
          </a:prstGeom>
        </p:spPr>
        <p:txBody>
          <a:bodyPr/>
          <a:lstStyle/>
          <a:p>
            <a:endParaRPr lang="es-CO"/>
          </a:p>
        </p:txBody>
      </p:sp>
      <p:sp>
        <p:nvSpPr>
          <p:cNvPr id="9" name="Marcador de número de diapositiva 8">
            <a:extLst>
              <a:ext uri="{FF2B5EF4-FFF2-40B4-BE49-F238E27FC236}">
                <a16:creationId xmlns:a16="http://schemas.microsoft.com/office/drawing/2014/main" id="{53607AEB-C36A-1D8A-49B8-6F710D1D9B13}"/>
              </a:ext>
            </a:extLst>
          </p:cNvPr>
          <p:cNvSpPr>
            <a:spLocks noGrp="1"/>
          </p:cNvSpPr>
          <p:nvPr>
            <p:ph type="sldNum" sz="quarter" idx="12"/>
          </p:nvPr>
        </p:nvSpPr>
        <p:spPr>
          <a:xfrm>
            <a:off x="8610600" y="6356352"/>
            <a:ext cx="2743200" cy="365125"/>
          </a:xfrm>
          <a:prstGeom prst="rect">
            <a:avLst/>
          </a:prstGeom>
        </p:spPr>
        <p:txBody>
          <a:bodyPr/>
          <a:lstStyle/>
          <a:p>
            <a:fld id="{E5DEC618-67A6-4D46-9A37-891DE022E401}" type="slidenum">
              <a:rPr lang="es-CO" smtClean="0"/>
              <a:t>‹Nº›</a:t>
            </a:fld>
            <a:endParaRPr lang="es-CO"/>
          </a:p>
        </p:txBody>
      </p:sp>
    </p:spTree>
    <p:extLst>
      <p:ext uri="{BB962C8B-B14F-4D97-AF65-F5344CB8AC3E}">
        <p14:creationId xmlns:p14="http://schemas.microsoft.com/office/powerpoint/2010/main" val="3275214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omparación">
    <p:spTree>
      <p:nvGrpSpPr>
        <p:cNvPr id="1" name=""/>
        <p:cNvGrpSpPr/>
        <p:nvPr/>
      </p:nvGrpSpPr>
      <p:grpSpPr>
        <a:xfrm>
          <a:off x="0" y="0"/>
          <a:ext cx="0" cy="0"/>
          <a:chOff x="0" y="0"/>
          <a:chExt cx="0" cy="0"/>
        </a:xfrm>
      </p:grpSpPr>
      <p:pic>
        <p:nvPicPr>
          <p:cNvPr id="11" name="Imagen 10" descr="Una caricatura de una persona&#10;&#10;El contenido generado por IA puede ser incorrecto.">
            <a:extLst>
              <a:ext uri="{FF2B5EF4-FFF2-40B4-BE49-F238E27FC236}">
                <a16:creationId xmlns:a16="http://schemas.microsoft.com/office/drawing/2014/main" id="{E4E44E5D-D18F-D591-AC5E-55F50606CFA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2" y="429"/>
            <a:ext cx="12190476" cy="6857143"/>
          </a:xfrm>
          <a:prstGeom prst="rect">
            <a:avLst/>
          </a:prstGeom>
        </p:spPr>
      </p:pic>
    </p:spTree>
    <p:extLst>
      <p:ext uri="{BB962C8B-B14F-4D97-AF65-F5344CB8AC3E}">
        <p14:creationId xmlns:p14="http://schemas.microsoft.com/office/powerpoint/2010/main" val="1005739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pic>
        <p:nvPicPr>
          <p:cNvPr id="6" name="Imagen 5" descr="Patrón de fondo&#10;&#10;El contenido generado por IA puede ser incorrecto.">
            <a:extLst>
              <a:ext uri="{FF2B5EF4-FFF2-40B4-BE49-F238E27FC236}">
                <a16:creationId xmlns:a16="http://schemas.microsoft.com/office/drawing/2014/main" id="{A3AAB8AC-7790-1C08-3837-2558AC6B835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2" y="429"/>
            <a:ext cx="12190476" cy="6857143"/>
          </a:xfrm>
          <a:prstGeom prst="rect">
            <a:avLst/>
          </a:prstGeom>
        </p:spPr>
      </p:pic>
    </p:spTree>
    <p:extLst>
      <p:ext uri="{BB962C8B-B14F-4D97-AF65-F5344CB8AC3E}">
        <p14:creationId xmlns:p14="http://schemas.microsoft.com/office/powerpoint/2010/main" val="3515758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btítulo y fina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022349" y="3505200"/>
            <a:ext cx="8555603" cy="1806575"/>
          </a:xfrm>
        </p:spPr>
        <p:txBody>
          <a:bodyPr anchor="b">
            <a:normAutofit/>
          </a:bodyPr>
          <a:lstStyle>
            <a:lvl1pPr>
              <a:defRPr sz="4000">
                <a:solidFill>
                  <a:schemeClr val="accent1"/>
                </a:solidFill>
                <a:latin typeface="Titillium Web Black" panose="00000A00000000000000" pitchFamily="2" charset="0"/>
              </a:defRPr>
            </a:lvl1pPr>
          </a:lstStyle>
          <a:p>
            <a:r>
              <a:rPr lang="es-ES" dirty="0"/>
              <a:t>Haga clic para modificar el estilo de título del patrón</a:t>
            </a:r>
            <a:endParaRPr lang="es-CO" dirty="0"/>
          </a:p>
        </p:txBody>
      </p:sp>
    </p:spTree>
    <p:extLst>
      <p:ext uri="{BB962C8B-B14F-4D97-AF65-F5344CB8AC3E}">
        <p14:creationId xmlns:p14="http://schemas.microsoft.com/office/powerpoint/2010/main" val="8746711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Imagen 6" descr="Forma&#10;&#10;El contenido generado por IA puede ser incorrecto.">
            <a:extLst>
              <a:ext uri="{FF2B5EF4-FFF2-40B4-BE49-F238E27FC236}">
                <a16:creationId xmlns:a16="http://schemas.microsoft.com/office/drawing/2014/main" id="{C6843693-B90A-21F3-D1A8-C56624576F29}"/>
              </a:ext>
            </a:extLst>
          </p:cNvPr>
          <p:cNvPicPr>
            <a:picLocks noGrp="1" noRot="1" noChangeAspect="1" noMove="1" noResize="1" noEditPoints="1" noAdjustHandles="1" noChangeArrowheads="1" noChangeShapeType="1" noCrop="1"/>
          </p:cNvPicPr>
          <p:nvPr userDrawn="1"/>
        </p:nvPicPr>
        <p:blipFill>
          <a:blip r:embed="rId13">
            <a:extLst>
              <a:ext uri="{28A0092B-C50C-407E-A947-70E740481C1C}">
                <a14:useLocalDpi xmlns:a14="http://schemas.microsoft.com/office/drawing/2010/main" val="0"/>
              </a:ext>
            </a:extLst>
          </a:blip>
          <a:stretch>
            <a:fillRect/>
          </a:stretch>
        </p:blipFill>
        <p:spPr>
          <a:xfrm>
            <a:off x="763" y="431"/>
            <a:ext cx="12190476" cy="6857143"/>
          </a:xfrm>
          <a:prstGeom prst="rect">
            <a:avLst/>
          </a:prstGeom>
        </p:spPr>
      </p:pic>
      <p:sp>
        <p:nvSpPr>
          <p:cNvPr id="2" name="Marcador de título 1">
            <a:extLst>
              <a:ext uri="{FF2B5EF4-FFF2-40B4-BE49-F238E27FC236}">
                <a16:creationId xmlns:a16="http://schemas.microsoft.com/office/drawing/2014/main" id="{FD32FBE5-4186-42DF-8F92-5B26EA608F44}"/>
              </a:ext>
            </a:extLst>
          </p:cNvPr>
          <p:cNvSpPr>
            <a:spLocks noGrp="1"/>
          </p:cNvSpPr>
          <p:nvPr>
            <p:ph type="title"/>
          </p:nvPr>
        </p:nvSpPr>
        <p:spPr>
          <a:xfrm>
            <a:off x="237075" y="884718"/>
            <a:ext cx="5696291" cy="1686559"/>
          </a:xfrm>
          <a:prstGeom prst="rect">
            <a:avLst/>
          </a:prstGeom>
        </p:spPr>
        <p:txBody>
          <a:bodyPr vert="horz" lIns="91440" tIns="45720" rIns="91440" bIns="45720" rtlCol="0" anchor="ctr">
            <a:normAutofit/>
          </a:bodyPr>
          <a:lstStyle/>
          <a:p>
            <a:r>
              <a:rPr lang="es-ES" dirty="0"/>
              <a:t>Haga clic para modificar el estilo de título del patrón</a:t>
            </a:r>
            <a:endParaRPr lang="es-CO" dirty="0"/>
          </a:p>
        </p:txBody>
      </p:sp>
      <p:sp>
        <p:nvSpPr>
          <p:cNvPr id="3" name="Marcador de texto 2">
            <a:extLst>
              <a:ext uri="{FF2B5EF4-FFF2-40B4-BE49-F238E27FC236}">
                <a16:creationId xmlns:a16="http://schemas.microsoft.com/office/drawing/2014/main" id="{B70EFAE8-2519-19D6-A5EB-89B7A6495EFF}"/>
              </a:ext>
            </a:extLst>
          </p:cNvPr>
          <p:cNvSpPr>
            <a:spLocks noGrp="1"/>
          </p:cNvSpPr>
          <p:nvPr>
            <p:ph type="body" idx="1"/>
          </p:nvPr>
        </p:nvSpPr>
        <p:spPr>
          <a:xfrm>
            <a:off x="255693" y="2921054"/>
            <a:ext cx="6070603" cy="3376295"/>
          </a:xfrm>
          <a:prstGeom prst="rect">
            <a:avLst/>
          </a:prstGeom>
        </p:spPr>
        <p:txBody>
          <a:bodyPr vert="horz" lIns="91440" tIns="45720" rIns="91440" bIns="45720" rtlCol="0">
            <a:normAutofit/>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Tree>
    <p:extLst>
      <p:ext uri="{BB962C8B-B14F-4D97-AF65-F5344CB8AC3E}">
        <p14:creationId xmlns:p14="http://schemas.microsoft.com/office/powerpoint/2010/main" val="10433339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46" rtl="0" eaLnBrk="1" latinLnBrk="0" hangingPunct="1">
        <a:lnSpc>
          <a:spcPct val="90000"/>
        </a:lnSpc>
        <a:spcBef>
          <a:spcPct val="0"/>
        </a:spcBef>
        <a:buNone/>
        <a:defRPr sz="3200" b="1" kern="1200">
          <a:solidFill>
            <a:srgbClr val="C00000"/>
          </a:solidFill>
          <a:latin typeface="+mj-lt"/>
          <a:ea typeface="+mj-ea"/>
          <a:cs typeface="+mj-cs"/>
        </a:defRPr>
      </a:lvl1pPr>
    </p:titleStyle>
    <p:bodyStyle>
      <a:lvl1pPr marL="228611" indent="-228611" algn="l" defTabSz="914446"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34" indent="-228611" algn="l" defTabSz="91444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57" indent="-228611" algn="l" defTabSz="91444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80" indent="-228611" algn="l" defTabSz="91444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503" indent="-228611" algn="l" defTabSz="91444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726"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949"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171"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394"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46" rtl="0" eaLnBrk="1" latinLnBrk="0" hangingPunct="1">
        <a:defRPr sz="1800" kern="1200">
          <a:solidFill>
            <a:schemeClr val="tx1"/>
          </a:solidFill>
          <a:latin typeface="+mn-lt"/>
          <a:ea typeface="+mn-ea"/>
          <a:cs typeface="+mn-cs"/>
        </a:defRPr>
      </a:lvl1pPr>
      <a:lvl2pPr marL="457223" algn="l" defTabSz="914446" rtl="0" eaLnBrk="1" latinLnBrk="0" hangingPunct="1">
        <a:defRPr sz="1800" kern="1200">
          <a:solidFill>
            <a:schemeClr val="tx1"/>
          </a:solidFill>
          <a:latin typeface="+mn-lt"/>
          <a:ea typeface="+mn-ea"/>
          <a:cs typeface="+mn-cs"/>
        </a:defRPr>
      </a:lvl2pPr>
      <a:lvl3pPr marL="914446" algn="l" defTabSz="914446" rtl="0" eaLnBrk="1" latinLnBrk="0" hangingPunct="1">
        <a:defRPr sz="1800" kern="1200">
          <a:solidFill>
            <a:schemeClr val="tx1"/>
          </a:solidFill>
          <a:latin typeface="+mn-lt"/>
          <a:ea typeface="+mn-ea"/>
          <a:cs typeface="+mn-cs"/>
        </a:defRPr>
      </a:lvl3pPr>
      <a:lvl4pPr marL="1371669" algn="l" defTabSz="914446" rtl="0" eaLnBrk="1" latinLnBrk="0" hangingPunct="1">
        <a:defRPr sz="1800" kern="1200">
          <a:solidFill>
            <a:schemeClr val="tx1"/>
          </a:solidFill>
          <a:latin typeface="+mn-lt"/>
          <a:ea typeface="+mn-ea"/>
          <a:cs typeface="+mn-cs"/>
        </a:defRPr>
      </a:lvl4pPr>
      <a:lvl5pPr marL="1828891" algn="l" defTabSz="914446" rtl="0" eaLnBrk="1" latinLnBrk="0" hangingPunct="1">
        <a:defRPr sz="1800" kern="1200">
          <a:solidFill>
            <a:schemeClr val="tx1"/>
          </a:solidFill>
          <a:latin typeface="+mn-lt"/>
          <a:ea typeface="+mn-ea"/>
          <a:cs typeface="+mn-cs"/>
        </a:defRPr>
      </a:lvl5pPr>
      <a:lvl6pPr marL="2286114" algn="l" defTabSz="914446" rtl="0" eaLnBrk="1" latinLnBrk="0" hangingPunct="1">
        <a:defRPr sz="1800" kern="1200">
          <a:solidFill>
            <a:schemeClr val="tx1"/>
          </a:solidFill>
          <a:latin typeface="+mn-lt"/>
          <a:ea typeface="+mn-ea"/>
          <a:cs typeface="+mn-cs"/>
        </a:defRPr>
      </a:lvl6pPr>
      <a:lvl7pPr marL="2743337" algn="l" defTabSz="914446" rtl="0" eaLnBrk="1" latinLnBrk="0" hangingPunct="1">
        <a:defRPr sz="1800" kern="1200">
          <a:solidFill>
            <a:schemeClr val="tx1"/>
          </a:solidFill>
          <a:latin typeface="+mn-lt"/>
          <a:ea typeface="+mn-ea"/>
          <a:cs typeface="+mn-cs"/>
        </a:defRPr>
      </a:lvl7pPr>
      <a:lvl8pPr marL="3200560" algn="l" defTabSz="914446" rtl="0" eaLnBrk="1" latinLnBrk="0" hangingPunct="1">
        <a:defRPr sz="1800" kern="1200">
          <a:solidFill>
            <a:schemeClr val="tx1"/>
          </a:solidFill>
          <a:latin typeface="+mn-lt"/>
          <a:ea typeface="+mn-ea"/>
          <a:cs typeface="+mn-cs"/>
        </a:defRPr>
      </a:lvl8pPr>
      <a:lvl9pPr marL="3657783" algn="l" defTabSz="914446"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jpeg"/><Relationship Id="rId1" Type="http://schemas.openxmlformats.org/officeDocument/2006/relationships/slideLayout" Target="../slideLayouts/slideLayout8.xml"/><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svg"/><Relationship Id="rId9"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www.google.com/search?q=tirar+dado" TargetMode="Externa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www.linkedin.com/in/m%C3%B3nica-a-4799a3178/" TargetMode="External"/><Relationship Id="rId2" Type="http://schemas.openxmlformats.org/officeDocument/2006/relationships/image" Target="../media/image15.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hyperlink" Target="https://www.paho.org/es/tablero-indicadores-aps" TargetMode="Externa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hyperlink" Target="https://www.integrame.gov.co/" TargetMode="Externa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hyperlink" Target="https://www.minambiente.gov.co/politica-de-proteccion-de-datos-personales/" TargetMode="External"/><Relationship Id="rId1" Type="http://schemas.openxmlformats.org/officeDocument/2006/relationships/slideLayout" Target="../slideLayouts/slideLayout3.xml"/><Relationship Id="rId4" Type="http://schemas.openxmlformats.org/officeDocument/2006/relationships/hyperlink" Target="https://www.revistalogistec.com/empresas/analisis-2/5424-el-efecto-domino-de-la-escasez-de-profesionales-de-ti"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png"/><Relationship Id="rId1" Type="http://schemas.openxmlformats.org/officeDocument/2006/relationships/slideLayout" Target="../slideLayouts/slideLayout3.xml"/><Relationship Id="rId4" Type="http://schemas.openxmlformats.org/officeDocument/2006/relationships/image" Target="../media/image35.png"/></Relationships>
</file>

<file path=ppt/slides/_rels/slide51.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png"/><Relationship Id="rId1" Type="http://schemas.openxmlformats.org/officeDocument/2006/relationships/slideLayout" Target="../slideLayouts/slideLayout3.xml"/><Relationship Id="rId4" Type="http://schemas.openxmlformats.org/officeDocument/2006/relationships/image" Target="../media/image38.jpeg"/></Relationships>
</file>

<file path=ppt/slides/_rels/slide5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7.png"/><Relationship Id="rId7" Type="http://schemas.openxmlformats.org/officeDocument/2006/relationships/image" Target="../media/image39.png"/><Relationship Id="rId12" Type="http://schemas.openxmlformats.org/officeDocument/2006/relationships/image" Target="../media/image41.svg"/><Relationship Id="rId2" Type="http://schemas.openxmlformats.org/officeDocument/2006/relationships/image" Target="../media/image6.jpeg"/><Relationship Id="rId1" Type="http://schemas.openxmlformats.org/officeDocument/2006/relationships/slideLayout" Target="../slideLayouts/slideLayout8.xml"/><Relationship Id="rId6" Type="http://schemas.openxmlformats.org/officeDocument/2006/relationships/image" Target="../media/image10.svg"/><Relationship Id="rId11" Type="http://schemas.openxmlformats.org/officeDocument/2006/relationships/image" Target="../media/image40.png"/><Relationship Id="rId5" Type="http://schemas.openxmlformats.org/officeDocument/2006/relationships/image" Target="../media/image9.png"/><Relationship Id="rId10" Type="http://schemas.openxmlformats.org/officeDocument/2006/relationships/image" Target="../media/image13.png"/><Relationship Id="rId4" Type="http://schemas.openxmlformats.org/officeDocument/2006/relationships/image" Target="../media/image8.svg"/><Relationship Id="rId9" Type="http://schemas.openxmlformats.org/officeDocument/2006/relationships/image" Target="../media/image12.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hyperlink" Target="https://padlet.com/monicaarias5/situaci-n-uso-de-datos-9uoiymjtb8brgjh0" TargetMode="Externa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2192000"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s-CO" sz="1200"/>
          </a:p>
        </p:txBody>
      </p:sp>
      <p:sp>
        <p:nvSpPr>
          <p:cNvPr id="3" name="Freeform 3"/>
          <p:cNvSpPr/>
          <p:nvPr/>
        </p:nvSpPr>
        <p:spPr>
          <a:xfrm>
            <a:off x="0" y="-742664"/>
            <a:ext cx="12501672" cy="12517319"/>
          </a:xfrm>
          <a:custGeom>
            <a:avLst/>
            <a:gdLst/>
            <a:ahLst/>
            <a:cxnLst/>
            <a:rect l="l" t="t" r="r" b="b"/>
            <a:pathLst>
              <a:path w="18752508" h="18775978">
                <a:moveTo>
                  <a:pt x="0" y="0"/>
                </a:moveTo>
                <a:lnTo>
                  <a:pt x="18752508" y="0"/>
                </a:lnTo>
                <a:lnTo>
                  <a:pt x="18752508" y="18775978"/>
                </a:lnTo>
                <a:lnTo>
                  <a:pt x="0" y="1877597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sz="1200"/>
          </a:p>
        </p:txBody>
      </p:sp>
      <p:grpSp>
        <p:nvGrpSpPr>
          <p:cNvPr id="4" name="Group 4"/>
          <p:cNvGrpSpPr/>
          <p:nvPr/>
        </p:nvGrpSpPr>
        <p:grpSpPr>
          <a:xfrm>
            <a:off x="-137477" y="-79623"/>
            <a:ext cx="12426133" cy="7027452"/>
            <a:chOff x="0" y="0"/>
            <a:chExt cx="4909090" cy="2776277"/>
          </a:xfrm>
        </p:grpSpPr>
        <p:sp>
          <p:nvSpPr>
            <p:cNvPr id="5" name="Freeform 5"/>
            <p:cNvSpPr/>
            <p:nvPr/>
          </p:nvSpPr>
          <p:spPr>
            <a:xfrm>
              <a:off x="0" y="0"/>
              <a:ext cx="4909090" cy="2776277"/>
            </a:xfrm>
            <a:custGeom>
              <a:avLst/>
              <a:gdLst/>
              <a:ahLst/>
              <a:cxnLst/>
              <a:rect l="l" t="t" r="r" b="b"/>
              <a:pathLst>
                <a:path w="4909090" h="2776277">
                  <a:moveTo>
                    <a:pt x="0" y="0"/>
                  </a:moveTo>
                  <a:lnTo>
                    <a:pt x="4909090" y="0"/>
                  </a:lnTo>
                  <a:lnTo>
                    <a:pt x="4909090" y="2776277"/>
                  </a:lnTo>
                  <a:lnTo>
                    <a:pt x="0" y="2776277"/>
                  </a:lnTo>
                  <a:close/>
                </a:path>
              </a:pathLst>
            </a:custGeom>
            <a:solidFill>
              <a:srgbClr val="0B2C57">
                <a:alpha val="71765"/>
              </a:srgbClr>
            </a:solidFill>
          </p:spPr>
          <p:txBody>
            <a:bodyPr/>
            <a:lstStyle/>
            <a:p>
              <a:endParaRPr lang="es-CO" sz="1200"/>
            </a:p>
          </p:txBody>
        </p:sp>
        <p:sp>
          <p:nvSpPr>
            <p:cNvPr id="6" name="TextBox 6"/>
            <p:cNvSpPr txBox="1"/>
            <p:nvPr/>
          </p:nvSpPr>
          <p:spPr>
            <a:xfrm>
              <a:off x="0" y="-38100"/>
              <a:ext cx="4909090" cy="2814377"/>
            </a:xfrm>
            <a:prstGeom prst="rect">
              <a:avLst/>
            </a:prstGeom>
          </p:spPr>
          <p:txBody>
            <a:bodyPr lIns="33867" tIns="33867" rIns="33867" bIns="33867" rtlCol="0" anchor="ctr"/>
            <a:lstStyle/>
            <a:p>
              <a:pPr algn="ctr">
                <a:lnSpc>
                  <a:spcPts val="1773"/>
                </a:lnSpc>
                <a:spcBef>
                  <a:spcPct val="0"/>
                </a:spcBef>
              </a:pPr>
              <a:endParaRPr sz="1200"/>
            </a:p>
          </p:txBody>
        </p:sp>
      </p:grpSp>
      <p:sp>
        <p:nvSpPr>
          <p:cNvPr id="7" name="Freeform 7"/>
          <p:cNvSpPr/>
          <p:nvPr/>
        </p:nvSpPr>
        <p:spPr>
          <a:xfrm rot="-5400000">
            <a:off x="20906" y="2697739"/>
            <a:ext cx="4139356" cy="4181167"/>
          </a:xfrm>
          <a:custGeom>
            <a:avLst/>
            <a:gdLst/>
            <a:ahLst/>
            <a:cxnLst/>
            <a:rect l="l" t="t" r="r" b="b"/>
            <a:pathLst>
              <a:path w="6209034" h="6271751">
                <a:moveTo>
                  <a:pt x="0" y="0"/>
                </a:moveTo>
                <a:lnTo>
                  <a:pt x="6209034" y="0"/>
                </a:lnTo>
                <a:lnTo>
                  <a:pt x="6209034" y="6271752"/>
                </a:lnTo>
                <a:lnTo>
                  <a:pt x="0" y="627175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s-CO" sz="1200"/>
          </a:p>
        </p:txBody>
      </p:sp>
      <p:grpSp>
        <p:nvGrpSpPr>
          <p:cNvPr id="8" name="Group 8"/>
          <p:cNvGrpSpPr/>
          <p:nvPr/>
        </p:nvGrpSpPr>
        <p:grpSpPr>
          <a:xfrm>
            <a:off x="839713" y="1681871"/>
            <a:ext cx="4423295" cy="4423295"/>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0145"/>
            </a:solidFill>
          </p:spPr>
          <p:txBody>
            <a:bodyPr/>
            <a:lstStyle/>
            <a:p>
              <a:endParaRPr lang="es-CO" sz="1200"/>
            </a:p>
          </p:txBody>
        </p:sp>
        <p:sp>
          <p:nvSpPr>
            <p:cNvPr id="10" name="TextBox 10"/>
            <p:cNvSpPr txBox="1"/>
            <p:nvPr/>
          </p:nvSpPr>
          <p:spPr>
            <a:xfrm>
              <a:off x="76200" y="38100"/>
              <a:ext cx="660400" cy="698500"/>
            </a:xfrm>
            <a:prstGeom prst="rect">
              <a:avLst/>
            </a:prstGeom>
          </p:spPr>
          <p:txBody>
            <a:bodyPr lIns="33867" tIns="33867" rIns="33867" bIns="33867" rtlCol="0" anchor="ctr"/>
            <a:lstStyle/>
            <a:p>
              <a:pPr algn="ctr">
                <a:lnSpc>
                  <a:spcPts val="1773"/>
                </a:lnSpc>
              </a:pPr>
              <a:endParaRPr sz="1200"/>
            </a:p>
          </p:txBody>
        </p:sp>
      </p:grpSp>
      <p:sp>
        <p:nvSpPr>
          <p:cNvPr id="11" name="Freeform 11"/>
          <p:cNvSpPr/>
          <p:nvPr/>
        </p:nvSpPr>
        <p:spPr>
          <a:xfrm rot="696314">
            <a:off x="3979858" y="1233626"/>
            <a:ext cx="858891" cy="552814"/>
          </a:xfrm>
          <a:custGeom>
            <a:avLst/>
            <a:gdLst/>
            <a:ahLst/>
            <a:cxnLst/>
            <a:rect l="l" t="t" r="r" b="b"/>
            <a:pathLst>
              <a:path w="1288337" h="829221">
                <a:moveTo>
                  <a:pt x="0" y="0"/>
                </a:moveTo>
                <a:lnTo>
                  <a:pt x="1288338" y="0"/>
                </a:lnTo>
                <a:lnTo>
                  <a:pt x="1288338" y="829221"/>
                </a:lnTo>
                <a:lnTo>
                  <a:pt x="0" y="82922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s-CO" sz="1200"/>
          </a:p>
        </p:txBody>
      </p:sp>
      <p:sp>
        <p:nvSpPr>
          <p:cNvPr id="12" name="AutoShape 12"/>
          <p:cNvSpPr/>
          <p:nvPr/>
        </p:nvSpPr>
        <p:spPr>
          <a:xfrm flipH="1" flipV="1">
            <a:off x="11506200" y="5317243"/>
            <a:ext cx="12700" cy="881671"/>
          </a:xfrm>
          <a:prstGeom prst="line">
            <a:avLst/>
          </a:prstGeom>
          <a:ln w="38100" cap="flat">
            <a:solidFill>
              <a:srgbClr val="FE0145"/>
            </a:solidFill>
            <a:prstDash val="solid"/>
            <a:headEnd type="none" w="sm" len="sm"/>
            <a:tailEnd type="none" w="sm" len="sm"/>
          </a:ln>
        </p:spPr>
        <p:txBody>
          <a:bodyPr/>
          <a:lstStyle/>
          <a:p>
            <a:endParaRPr lang="es-CO" sz="1200"/>
          </a:p>
        </p:txBody>
      </p:sp>
      <p:sp>
        <p:nvSpPr>
          <p:cNvPr id="13" name="Freeform 13"/>
          <p:cNvSpPr/>
          <p:nvPr/>
        </p:nvSpPr>
        <p:spPr>
          <a:xfrm>
            <a:off x="33590" y="-177791"/>
            <a:ext cx="4545750" cy="2044971"/>
          </a:xfrm>
          <a:custGeom>
            <a:avLst/>
            <a:gdLst/>
            <a:ahLst/>
            <a:cxnLst/>
            <a:rect l="l" t="t" r="r" b="b"/>
            <a:pathLst>
              <a:path w="6818625" h="3067457">
                <a:moveTo>
                  <a:pt x="0" y="0"/>
                </a:moveTo>
                <a:lnTo>
                  <a:pt x="6818625" y="0"/>
                </a:lnTo>
                <a:lnTo>
                  <a:pt x="6818625" y="3067457"/>
                </a:lnTo>
                <a:lnTo>
                  <a:pt x="0" y="3067457"/>
                </a:lnTo>
                <a:lnTo>
                  <a:pt x="0" y="0"/>
                </a:lnTo>
                <a:close/>
              </a:path>
            </a:pathLst>
          </a:custGeom>
          <a:blipFill>
            <a:blip r:embed="rId9"/>
            <a:stretch>
              <a:fillRect/>
            </a:stretch>
          </a:blipFill>
        </p:spPr>
        <p:txBody>
          <a:bodyPr/>
          <a:lstStyle/>
          <a:p>
            <a:endParaRPr lang="es-CO" sz="1200"/>
          </a:p>
        </p:txBody>
      </p:sp>
      <p:sp>
        <p:nvSpPr>
          <p:cNvPr id="14" name="Freeform 14"/>
          <p:cNvSpPr/>
          <p:nvPr/>
        </p:nvSpPr>
        <p:spPr>
          <a:xfrm>
            <a:off x="445511" y="1034404"/>
            <a:ext cx="5352575" cy="5823597"/>
          </a:xfrm>
          <a:custGeom>
            <a:avLst/>
            <a:gdLst/>
            <a:ahLst/>
            <a:cxnLst/>
            <a:rect l="l" t="t" r="r" b="b"/>
            <a:pathLst>
              <a:path w="8028862" h="8735395">
                <a:moveTo>
                  <a:pt x="0" y="0"/>
                </a:moveTo>
                <a:lnTo>
                  <a:pt x="8028863" y="0"/>
                </a:lnTo>
                <a:lnTo>
                  <a:pt x="8028863" y="8735395"/>
                </a:lnTo>
                <a:lnTo>
                  <a:pt x="0" y="8735395"/>
                </a:lnTo>
                <a:lnTo>
                  <a:pt x="0" y="0"/>
                </a:lnTo>
                <a:close/>
              </a:path>
            </a:pathLst>
          </a:custGeom>
          <a:blipFill>
            <a:blip r:embed="rId10"/>
            <a:stretch>
              <a:fillRect l="-28188" r="-16729"/>
            </a:stretch>
          </a:blipFill>
        </p:spPr>
        <p:txBody>
          <a:bodyPr/>
          <a:lstStyle/>
          <a:p>
            <a:endParaRPr lang="es-CO" sz="1200"/>
          </a:p>
        </p:txBody>
      </p:sp>
      <p:sp>
        <p:nvSpPr>
          <p:cNvPr id="15" name="TextBox 15"/>
          <p:cNvSpPr txBox="1"/>
          <p:nvPr/>
        </p:nvSpPr>
        <p:spPr>
          <a:xfrm>
            <a:off x="6621764" y="2681502"/>
            <a:ext cx="3722070" cy="678519"/>
          </a:xfrm>
          <a:prstGeom prst="rect">
            <a:avLst/>
          </a:prstGeom>
        </p:spPr>
        <p:txBody>
          <a:bodyPr lIns="0" tIns="0" rIns="0" bIns="0" rtlCol="0" anchor="t">
            <a:spAutoFit/>
          </a:bodyPr>
          <a:lstStyle/>
          <a:p>
            <a:pPr>
              <a:lnSpc>
                <a:spcPts val="5786"/>
              </a:lnSpc>
            </a:pPr>
            <a:r>
              <a:rPr lang="en-US" sz="4133" dirty="0">
                <a:solidFill>
                  <a:srgbClr val="FFFFFF"/>
                </a:solidFill>
                <a:latin typeface="Avenir LT Std 1"/>
                <a:ea typeface="Avenir LT Std 1"/>
                <a:cs typeface="Avenir LT Std 1"/>
                <a:sym typeface="Avenir LT Std 1"/>
              </a:rPr>
              <a:t>ATENEA  2025</a:t>
            </a:r>
          </a:p>
        </p:txBody>
      </p:sp>
      <p:grpSp>
        <p:nvGrpSpPr>
          <p:cNvPr id="16" name="Group 16"/>
          <p:cNvGrpSpPr/>
          <p:nvPr/>
        </p:nvGrpSpPr>
        <p:grpSpPr>
          <a:xfrm>
            <a:off x="6577314" y="3151255"/>
            <a:ext cx="3842185" cy="876699"/>
            <a:chOff x="0" y="0"/>
            <a:chExt cx="7114567" cy="1623383"/>
          </a:xfrm>
        </p:grpSpPr>
        <p:sp>
          <p:nvSpPr>
            <p:cNvPr id="17" name="Freeform 17"/>
            <p:cNvSpPr/>
            <p:nvPr/>
          </p:nvSpPr>
          <p:spPr>
            <a:xfrm>
              <a:off x="0" y="0"/>
              <a:ext cx="7114567" cy="1623383"/>
            </a:xfrm>
            <a:custGeom>
              <a:avLst/>
              <a:gdLst/>
              <a:ahLst/>
              <a:cxnLst/>
              <a:rect l="l" t="t" r="r" b="b"/>
              <a:pathLst>
                <a:path w="7114567" h="1623383">
                  <a:moveTo>
                    <a:pt x="0" y="0"/>
                  </a:moveTo>
                  <a:lnTo>
                    <a:pt x="7114567" y="0"/>
                  </a:lnTo>
                  <a:lnTo>
                    <a:pt x="7114567" y="1623383"/>
                  </a:lnTo>
                  <a:lnTo>
                    <a:pt x="0" y="1623383"/>
                  </a:lnTo>
                  <a:close/>
                </a:path>
              </a:pathLst>
            </a:custGeom>
            <a:solidFill>
              <a:srgbClr val="000000">
                <a:alpha val="0"/>
              </a:srgbClr>
            </a:solidFill>
          </p:spPr>
          <p:txBody>
            <a:bodyPr/>
            <a:lstStyle/>
            <a:p>
              <a:endParaRPr lang="es-CO" sz="1200"/>
            </a:p>
          </p:txBody>
        </p:sp>
        <p:sp>
          <p:nvSpPr>
            <p:cNvPr id="18" name="TextBox 18"/>
            <p:cNvSpPr txBox="1"/>
            <p:nvPr/>
          </p:nvSpPr>
          <p:spPr>
            <a:xfrm>
              <a:off x="0" y="-9525"/>
              <a:ext cx="7114567" cy="1632908"/>
            </a:xfrm>
            <a:prstGeom prst="rect">
              <a:avLst/>
            </a:prstGeom>
          </p:spPr>
          <p:txBody>
            <a:bodyPr lIns="0" tIns="0" rIns="0" bIns="0" rtlCol="0" anchor="t"/>
            <a:lstStyle/>
            <a:p>
              <a:pPr algn="ctr">
                <a:lnSpc>
                  <a:spcPts val="5200"/>
                </a:lnSpc>
              </a:pPr>
              <a:r>
                <a:rPr lang="en-US" sz="4334" dirty="0">
                  <a:solidFill>
                    <a:srgbClr val="FFFFFF"/>
                  </a:solidFill>
                  <a:latin typeface="Montserrat"/>
                  <a:ea typeface="Montserrat"/>
                  <a:cs typeface="Montserrat"/>
                  <a:sym typeface="Montserrat"/>
                </a:rPr>
                <a:t>BOOTCAMPS</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30186EAC-05A6-416F-B4DF-E1670C0D152C}"/>
              </a:ext>
            </a:extLst>
          </p:cNvPr>
          <p:cNvSpPr txBox="1"/>
          <p:nvPr/>
        </p:nvSpPr>
        <p:spPr>
          <a:xfrm>
            <a:off x="735353" y="1615684"/>
            <a:ext cx="10721293" cy="5140190"/>
          </a:xfrm>
          <a:prstGeom prst="rect">
            <a:avLst/>
          </a:prstGeom>
          <a:noFill/>
        </p:spPr>
        <p:txBody>
          <a:bodyPr wrap="square">
            <a:spAutoFit/>
          </a:bodyPr>
          <a:lstStyle/>
          <a:p>
            <a:pPr marL="342900" lvl="0" indent="-342900" algn="just">
              <a:lnSpc>
                <a:spcPct val="107000"/>
              </a:lnSpc>
              <a:spcAft>
                <a:spcPts val="800"/>
              </a:spcAft>
              <a:buFont typeface="+mj-lt"/>
              <a:buAutoNum type="arabicPeriod" startAt="3"/>
              <a:tabLst>
                <a:tab pos="457200" algn="l"/>
              </a:tabLst>
            </a:pPr>
            <a:r>
              <a:rPr lang="es-CO"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Industria y Negocios</a:t>
            </a:r>
            <a:r>
              <a:rPr lang="es-CO" b="1" kern="100" dirty="0">
                <a:effectLst/>
                <a:latin typeface="Calibri" panose="020F0502020204030204" pitchFamily="34" charset="0"/>
                <a:ea typeface="Calibri" panose="020F0502020204030204" pitchFamily="34" charset="0"/>
                <a:cs typeface="Times New Roman" panose="02020603050405020304" pitchFamily="18" charset="0"/>
              </a:rPr>
              <a:t>:</a:t>
            </a:r>
            <a:r>
              <a:rPr lang="es-CO" kern="100" dirty="0">
                <a:effectLst/>
                <a:latin typeface="Calibri" panose="020F0502020204030204" pitchFamily="34" charset="0"/>
                <a:ea typeface="Calibri" panose="020F0502020204030204" pitchFamily="34" charset="0"/>
                <a:cs typeface="Times New Roman" panose="02020603050405020304" pitchFamily="18" charset="0"/>
              </a:rPr>
              <a:t> En el ámbito empresarial, la analítica de datos se utiliza para comprender el </a:t>
            </a:r>
            <a:r>
              <a:rPr lang="es-CO" u="sng" kern="100" dirty="0">
                <a:effectLst/>
                <a:latin typeface="Calibri" panose="020F0502020204030204" pitchFamily="34" charset="0"/>
                <a:ea typeface="Calibri" panose="020F0502020204030204" pitchFamily="34" charset="0"/>
                <a:cs typeface="Times New Roman" panose="02020603050405020304" pitchFamily="18" charset="0"/>
              </a:rPr>
              <a:t>comportamiento del cliente, optimizar operaciones</a:t>
            </a:r>
            <a:r>
              <a:rPr lang="es-CO" kern="100" dirty="0">
                <a:effectLst/>
                <a:latin typeface="Calibri" panose="020F0502020204030204" pitchFamily="34" charset="0"/>
                <a:ea typeface="Calibri" panose="020F0502020204030204" pitchFamily="34" charset="0"/>
                <a:cs typeface="Times New Roman" panose="02020603050405020304" pitchFamily="18" charset="0"/>
              </a:rPr>
              <a:t>, mejorar la eficiencia y prever </a:t>
            </a:r>
            <a:r>
              <a:rPr lang="es-CO" u="sng" kern="100" dirty="0">
                <a:effectLst/>
                <a:latin typeface="Calibri" panose="020F0502020204030204" pitchFamily="34" charset="0"/>
                <a:ea typeface="Calibri" panose="020F0502020204030204" pitchFamily="34" charset="0"/>
                <a:cs typeface="Times New Roman" panose="02020603050405020304" pitchFamily="18" charset="0"/>
              </a:rPr>
              <a:t>tendencias del mercado</a:t>
            </a:r>
            <a:r>
              <a:rPr lang="es-CO" kern="100" dirty="0">
                <a:effectLst/>
                <a:latin typeface="Calibri" panose="020F0502020204030204" pitchFamily="34" charset="0"/>
                <a:ea typeface="Calibri" panose="020F0502020204030204" pitchFamily="34" charset="0"/>
                <a:cs typeface="Times New Roman" panose="02020603050405020304" pitchFamily="18" charset="0"/>
              </a:rPr>
              <a:t>.</a:t>
            </a:r>
          </a:p>
          <a:p>
            <a:pPr marL="342900" lvl="0" indent="-342900" algn="just">
              <a:lnSpc>
                <a:spcPct val="107000"/>
              </a:lnSpc>
              <a:spcAft>
                <a:spcPts val="800"/>
              </a:spcAft>
              <a:buFont typeface="+mj-lt"/>
              <a:buAutoNum type="arabicPeriod" startAt="3"/>
              <a:tabLst>
                <a:tab pos="457200" algn="l"/>
              </a:tabLst>
            </a:pPr>
            <a:r>
              <a:rPr lang="es-CO"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Salud y Ciencias</a:t>
            </a:r>
            <a:r>
              <a:rPr lang="es-CO" b="1" kern="100" dirty="0">
                <a:effectLst/>
                <a:latin typeface="Calibri" panose="020F0502020204030204" pitchFamily="34" charset="0"/>
                <a:ea typeface="Calibri" panose="020F0502020204030204" pitchFamily="34" charset="0"/>
                <a:cs typeface="Times New Roman" panose="02020603050405020304" pitchFamily="18" charset="0"/>
              </a:rPr>
              <a:t>:</a:t>
            </a:r>
            <a:r>
              <a:rPr lang="es-CO" kern="100" dirty="0">
                <a:effectLst/>
                <a:latin typeface="Calibri" panose="020F0502020204030204" pitchFamily="34" charset="0"/>
                <a:ea typeface="Calibri" panose="020F0502020204030204" pitchFamily="34" charset="0"/>
                <a:cs typeface="Times New Roman" panose="02020603050405020304" pitchFamily="18" charset="0"/>
              </a:rPr>
              <a:t> En el sector de la salud, la analítica de datos puede ayudar a prever </a:t>
            </a:r>
            <a:r>
              <a:rPr lang="es-CO" u="sng" kern="100" dirty="0">
                <a:effectLst/>
                <a:latin typeface="Calibri" panose="020F0502020204030204" pitchFamily="34" charset="0"/>
                <a:ea typeface="Calibri" panose="020F0502020204030204" pitchFamily="34" charset="0"/>
                <a:cs typeface="Times New Roman" panose="02020603050405020304" pitchFamily="18" charset="0"/>
              </a:rPr>
              <a:t>brotes de enfermedades, personalizar tratamientos y mejorar la gestión de recursos</a:t>
            </a:r>
            <a:r>
              <a:rPr lang="es-CO" kern="100" dirty="0">
                <a:effectLst/>
                <a:latin typeface="Calibri" panose="020F0502020204030204" pitchFamily="34" charset="0"/>
                <a:ea typeface="Calibri" panose="020F0502020204030204" pitchFamily="34" charset="0"/>
                <a:cs typeface="Times New Roman" panose="02020603050405020304" pitchFamily="18" charset="0"/>
              </a:rPr>
              <a:t>.</a:t>
            </a:r>
          </a:p>
          <a:p>
            <a:pPr marL="342900" lvl="0" indent="-342900" algn="just">
              <a:lnSpc>
                <a:spcPct val="107000"/>
              </a:lnSpc>
              <a:spcAft>
                <a:spcPts val="800"/>
              </a:spcAft>
              <a:buFont typeface="+mj-lt"/>
              <a:buAutoNum type="arabicPeriod" startAt="3"/>
              <a:tabLst>
                <a:tab pos="457200" algn="l"/>
              </a:tabLst>
            </a:pPr>
            <a:r>
              <a:rPr lang="es-CO"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Educación e Investigación</a:t>
            </a:r>
            <a:r>
              <a:rPr lang="es-CO" b="1" kern="100" dirty="0">
                <a:effectLst/>
                <a:latin typeface="Calibri" panose="020F0502020204030204" pitchFamily="34" charset="0"/>
                <a:ea typeface="Calibri" panose="020F0502020204030204" pitchFamily="34" charset="0"/>
                <a:cs typeface="Times New Roman" panose="02020603050405020304" pitchFamily="18" charset="0"/>
              </a:rPr>
              <a:t>:</a:t>
            </a:r>
            <a:r>
              <a:rPr lang="es-CO" kern="100" dirty="0">
                <a:effectLst/>
                <a:latin typeface="Calibri" panose="020F0502020204030204" pitchFamily="34" charset="0"/>
                <a:ea typeface="Calibri" panose="020F0502020204030204" pitchFamily="34" charset="0"/>
                <a:cs typeface="Times New Roman" panose="02020603050405020304" pitchFamily="18" charset="0"/>
              </a:rPr>
              <a:t> En educación e investigación, la analítica de datos se utiliza para evaluar el </a:t>
            </a:r>
            <a:r>
              <a:rPr lang="es-CO" u="sng" kern="100" dirty="0">
                <a:effectLst/>
                <a:latin typeface="Calibri" panose="020F0502020204030204" pitchFamily="34" charset="0"/>
                <a:ea typeface="Calibri" panose="020F0502020204030204" pitchFamily="34" charset="0"/>
                <a:cs typeface="Times New Roman" panose="02020603050405020304" pitchFamily="18" charset="0"/>
              </a:rPr>
              <a:t>rendimiento estudiantil, optimizar programas académicos </a:t>
            </a:r>
            <a:r>
              <a:rPr lang="es-CO" kern="100" dirty="0">
                <a:effectLst/>
                <a:latin typeface="Calibri" panose="020F0502020204030204" pitchFamily="34" charset="0"/>
                <a:ea typeface="Calibri" panose="020F0502020204030204" pitchFamily="34" charset="0"/>
                <a:cs typeface="Times New Roman" panose="02020603050405020304" pitchFamily="18" charset="0"/>
              </a:rPr>
              <a:t>y descubrir patrones en datos de investigación.</a:t>
            </a:r>
          </a:p>
          <a:p>
            <a:pPr marL="342900" lvl="0" indent="-342900" algn="just">
              <a:lnSpc>
                <a:spcPct val="107000"/>
              </a:lnSpc>
              <a:spcAft>
                <a:spcPts val="800"/>
              </a:spcAft>
              <a:buFont typeface="+mj-lt"/>
              <a:buAutoNum type="arabicPeriod" startAt="3"/>
              <a:tabLst>
                <a:tab pos="457200" algn="l"/>
              </a:tabLst>
            </a:pPr>
            <a:r>
              <a:rPr lang="es-CO"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Tecnologías Emergentes</a:t>
            </a:r>
            <a:r>
              <a:rPr lang="es-CO" b="1" kern="100" dirty="0">
                <a:effectLst/>
                <a:latin typeface="Calibri" panose="020F0502020204030204" pitchFamily="34" charset="0"/>
                <a:ea typeface="Calibri" panose="020F0502020204030204" pitchFamily="34" charset="0"/>
                <a:cs typeface="Times New Roman" panose="02020603050405020304" pitchFamily="18" charset="0"/>
              </a:rPr>
              <a:t>:</a:t>
            </a:r>
            <a:r>
              <a:rPr lang="es-CO" kern="100" dirty="0">
                <a:effectLst/>
                <a:latin typeface="Calibri" panose="020F0502020204030204" pitchFamily="34" charset="0"/>
                <a:ea typeface="Calibri" panose="020F0502020204030204" pitchFamily="34" charset="0"/>
                <a:cs typeface="Times New Roman" panose="02020603050405020304" pitchFamily="18" charset="0"/>
              </a:rPr>
              <a:t> El auge de tecnologías como </a:t>
            </a:r>
            <a:r>
              <a:rPr lang="es-CO" kern="1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inteligencia artificial (IA) o aprendizaje automático (ML</a:t>
            </a:r>
            <a:r>
              <a:rPr lang="es-CO" kern="100" dirty="0">
                <a:effectLst/>
                <a:latin typeface="Calibri" panose="020F0502020204030204" pitchFamily="34" charset="0"/>
                <a:ea typeface="Calibri" panose="020F0502020204030204" pitchFamily="34" charset="0"/>
                <a:cs typeface="Times New Roman" panose="02020603050405020304" pitchFamily="18" charset="0"/>
              </a:rPr>
              <a:t>) ha ampliado las capacidades de la analítica de datos, permitiendo la creación de modelos más complejos y la automatización de tareas analíticas.</a:t>
            </a:r>
          </a:p>
          <a:p>
            <a:pPr marL="342900" lvl="0" indent="-342900" algn="just">
              <a:lnSpc>
                <a:spcPct val="107000"/>
              </a:lnSpc>
              <a:spcAft>
                <a:spcPts val="800"/>
              </a:spcAft>
              <a:buFont typeface="+mj-lt"/>
              <a:buAutoNum type="arabicPeriod" startAt="7"/>
              <a:tabLst>
                <a:tab pos="457200" algn="l"/>
              </a:tabLst>
            </a:pPr>
            <a:r>
              <a:rPr lang="es-CO"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Ética y Privacidad</a:t>
            </a:r>
            <a:r>
              <a:rPr lang="es-CO" b="1" kern="100" dirty="0">
                <a:effectLst/>
                <a:latin typeface="Calibri" panose="020F0502020204030204" pitchFamily="34" charset="0"/>
                <a:ea typeface="Calibri" panose="020F0502020204030204" pitchFamily="34" charset="0"/>
                <a:cs typeface="Times New Roman" panose="02020603050405020304" pitchFamily="18" charset="0"/>
              </a:rPr>
              <a:t>:</a:t>
            </a:r>
            <a:r>
              <a:rPr lang="es-CO" kern="100" dirty="0">
                <a:effectLst/>
                <a:latin typeface="Calibri" panose="020F0502020204030204" pitchFamily="34" charset="0"/>
                <a:ea typeface="Calibri" panose="020F0502020204030204" pitchFamily="34" charset="0"/>
                <a:cs typeface="Times New Roman" panose="02020603050405020304" pitchFamily="18" charset="0"/>
              </a:rPr>
              <a:t> El uso de datos plantea desafíos éticos y de privacidad. La analítica de datos debe realizarse de </a:t>
            </a:r>
            <a:r>
              <a:rPr lang="es-CO" u="sng" kern="100" dirty="0">
                <a:effectLst/>
                <a:latin typeface="Calibri" panose="020F0502020204030204" pitchFamily="34" charset="0"/>
                <a:ea typeface="Calibri" panose="020F0502020204030204" pitchFamily="34" charset="0"/>
                <a:cs typeface="Times New Roman" panose="02020603050405020304" pitchFamily="18" charset="0"/>
              </a:rPr>
              <a:t>manera responsable, asegurando la confidencialidad y cumpliendo con las normativas de protección de datos</a:t>
            </a:r>
            <a:r>
              <a:rPr lang="es-CO" kern="100" dirty="0">
                <a:effectLst/>
                <a:latin typeface="Calibri" panose="020F0502020204030204" pitchFamily="34" charset="0"/>
                <a:ea typeface="Calibri" panose="020F0502020204030204" pitchFamily="34" charset="0"/>
                <a:cs typeface="Times New Roman" panose="02020603050405020304" pitchFamily="18" charset="0"/>
              </a:rPr>
              <a:t>.</a:t>
            </a:r>
          </a:p>
          <a:p>
            <a:pPr marL="342900" lvl="0" indent="-342900" algn="just">
              <a:lnSpc>
                <a:spcPct val="107000"/>
              </a:lnSpc>
              <a:spcAft>
                <a:spcPts val="800"/>
              </a:spcAft>
              <a:buFont typeface="+mj-lt"/>
              <a:buAutoNum type="arabicPeriod" startAt="7"/>
              <a:tabLst>
                <a:tab pos="457200" algn="l"/>
              </a:tabLst>
            </a:pPr>
            <a:r>
              <a:rPr lang="es-CO"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Ciclo de Vida de los Datos</a:t>
            </a:r>
            <a:r>
              <a:rPr lang="es-CO" b="1" kern="100" dirty="0">
                <a:effectLst/>
                <a:latin typeface="Calibri" panose="020F0502020204030204" pitchFamily="34" charset="0"/>
                <a:ea typeface="Calibri" panose="020F0502020204030204" pitchFamily="34" charset="0"/>
                <a:cs typeface="Times New Roman" panose="02020603050405020304" pitchFamily="18" charset="0"/>
              </a:rPr>
              <a:t>:</a:t>
            </a:r>
            <a:r>
              <a:rPr lang="es-CO" kern="100" dirty="0">
                <a:effectLst/>
                <a:latin typeface="Calibri" panose="020F0502020204030204" pitchFamily="34" charset="0"/>
                <a:ea typeface="Calibri" panose="020F0502020204030204" pitchFamily="34" charset="0"/>
                <a:cs typeface="Times New Roman" panose="02020603050405020304" pitchFamily="18" charset="0"/>
              </a:rPr>
              <a:t> La analítica de datos se integra en todo el ciclo de vida de los datos, desde la </a:t>
            </a:r>
            <a:r>
              <a:rPr lang="es-CO" u="sng" kern="100" dirty="0">
                <a:effectLst/>
                <a:latin typeface="Calibri" panose="020F0502020204030204" pitchFamily="34" charset="0"/>
                <a:ea typeface="Calibri" panose="020F0502020204030204" pitchFamily="34" charset="0"/>
                <a:cs typeface="Times New Roman" panose="02020603050405020304" pitchFamily="18" charset="0"/>
              </a:rPr>
              <a:t>recopilación y almacenamiento hasta el análisis y la aplicación de resultados</a:t>
            </a:r>
            <a:r>
              <a:rPr lang="es-CO" kern="100" dirty="0">
                <a:effectLst/>
                <a:latin typeface="Calibri" panose="020F0502020204030204" pitchFamily="34" charset="0"/>
                <a:ea typeface="Calibri" panose="020F0502020204030204" pitchFamily="34" charset="0"/>
                <a:cs typeface="Times New Roman" panose="02020603050405020304" pitchFamily="18" charset="0"/>
              </a:rPr>
              <a:t>.</a:t>
            </a:r>
          </a:p>
          <a:p>
            <a:pPr algn="just">
              <a:lnSpc>
                <a:spcPct val="107000"/>
              </a:lnSpc>
              <a:spcAft>
                <a:spcPts val="800"/>
              </a:spcAft>
            </a:pP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CuadroTexto 2">
            <a:extLst>
              <a:ext uri="{FF2B5EF4-FFF2-40B4-BE49-F238E27FC236}">
                <a16:creationId xmlns:a16="http://schemas.microsoft.com/office/drawing/2014/main" id="{723C9876-2AFD-A05A-2213-0A7ECC6C8618}"/>
              </a:ext>
            </a:extLst>
          </p:cNvPr>
          <p:cNvSpPr txBox="1"/>
          <p:nvPr/>
        </p:nvSpPr>
        <p:spPr>
          <a:xfrm>
            <a:off x="7129694" y="249594"/>
            <a:ext cx="4025986" cy="461665"/>
          </a:xfrm>
          <a:prstGeom prst="rect">
            <a:avLst/>
          </a:prstGeom>
          <a:noFill/>
        </p:spPr>
        <p:txBody>
          <a:bodyPr wrap="square">
            <a:spAutoFit/>
          </a:bodyPr>
          <a:lstStyle/>
          <a:p>
            <a:r>
              <a:rPr lang="es-CO" sz="2400" b="1" dirty="0">
                <a:solidFill>
                  <a:schemeClr val="bg1"/>
                </a:solidFill>
              </a:rPr>
              <a:t>Análisis de Datos - Definición</a:t>
            </a:r>
          </a:p>
        </p:txBody>
      </p:sp>
    </p:spTree>
    <p:extLst>
      <p:ext uri="{BB962C8B-B14F-4D97-AF65-F5344CB8AC3E}">
        <p14:creationId xmlns:p14="http://schemas.microsoft.com/office/powerpoint/2010/main" val="3959413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8">
            <a:extLst>
              <a:ext uri="{FF2B5EF4-FFF2-40B4-BE49-F238E27FC236}">
                <a16:creationId xmlns:a16="http://schemas.microsoft.com/office/drawing/2014/main" id="{C6D36F42-7B61-C690-F3EE-464ADF33E4A5}"/>
              </a:ext>
            </a:extLst>
          </p:cNvPr>
          <p:cNvSpPr txBox="1">
            <a:spLocks/>
          </p:cNvSpPr>
          <p:nvPr/>
        </p:nvSpPr>
        <p:spPr>
          <a:xfrm>
            <a:off x="-181123" y="1199282"/>
            <a:ext cx="11569031" cy="393954"/>
          </a:xfr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pt-PT" sz="1600" b="1" noProof="1">
                <a:latin typeface="Arial Black" panose="020B0A04020102020204" pitchFamily="34" charset="0"/>
                <a:ea typeface="Amazon Ember Heavy" panose="020B0603020204020204" pitchFamily="34" charset="0"/>
                <a:cs typeface="Amazon Ember Heavy" panose="020B0603020204020204" pitchFamily="34" charset="0"/>
              </a:rPr>
              <a:t>Estructura del Proceso:</a:t>
            </a:r>
          </a:p>
          <a:p>
            <a:r>
              <a:rPr lang="pt-PT" sz="1600" b="1" noProof="1">
                <a:latin typeface="Arial Black" panose="020B0A04020102020204" pitchFamily="34" charset="0"/>
                <a:ea typeface="Amazon Ember Heavy" panose="020B0603020204020204" pitchFamily="34" charset="0"/>
                <a:cs typeface="Amazon Ember Heavy" panose="020B0603020204020204" pitchFamily="34" charset="0"/>
              </a:rPr>
              <a:t>Una de las Prácticas de empresas</a:t>
            </a:r>
            <a:r>
              <a:rPr lang="es-ES_tradnl" sz="1600" b="1" noProof="1">
                <a:latin typeface="Arial Black" panose="020B0A04020102020204" pitchFamily="34" charset="0"/>
                <a:ea typeface="Amazon Ember Heavy" panose="020B0603020204020204" pitchFamily="34" charset="0"/>
                <a:cs typeface="Amazon Ember Heavy" panose="020B0603020204020204" pitchFamily="34" charset="0"/>
              </a:rPr>
              <a:t> de </a:t>
            </a:r>
          </a:p>
          <a:p>
            <a:r>
              <a:rPr lang="es-ES_tradnl" sz="1600" b="1" noProof="1">
                <a:latin typeface="Arial Black" panose="020B0A04020102020204" pitchFamily="34" charset="0"/>
                <a:ea typeface="Amazon Ember Heavy" panose="020B0603020204020204" pitchFamily="34" charset="0"/>
                <a:cs typeface="Amazon Ember Heavy" panose="020B0603020204020204" pitchFamily="34" charset="0"/>
              </a:rPr>
              <a:t>Ciencia de Datos</a:t>
            </a:r>
            <a:endParaRPr lang="pt-PT" sz="1600" b="1" noProof="1">
              <a:latin typeface="Arial Black" panose="020B0A04020102020204" pitchFamily="34" charset="0"/>
              <a:ea typeface="Amazon Ember Heavy" panose="020B0603020204020204" pitchFamily="34" charset="0"/>
              <a:cs typeface="Amazon Ember Heavy" panose="020B0603020204020204" pitchFamily="34" charset="0"/>
            </a:endParaRPr>
          </a:p>
        </p:txBody>
      </p:sp>
      <p:pic>
        <p:nvPicPr>
          <p:cNvPr id="4" name="Imagen 3" descr="Interfaz de usuario gráfica&#10;&#10;Descripción generada automáticamente con confianza media">
            <a:extLst>
              <a:ext uri="{FF2B5EF4-FFF2-40B4-BE49-F238E27FC236}">
                <a16:creationId xmlns:a16="http://schemas.microsoft.com/office/drawing/2014/main" id="{12170400-E593-B5C2-EF50-4CAF88778F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23245" y="2014139"/>
            <a:ext cx="5424070" cy="4790450"/>
          </a:xfrm>
          <a:prstGeom prst="rect">
            <a:avLst/>
          </a:prstGeom>
        </p:spPr>
      </p:pic>
      <p:sp>
        <p:nvSpPr>
          <p:cNvPr id="2" name="CuadroTexto 1">
            <a:extLst>
              <a:ext uri="{FF2B5EF4-FFF2-40B4-BE49-F238E27FC236}">
                <a16:creationId xmlns:a16="http://schemas.microsoft.com/office/drawing/2014/main" id="{B77E6AAE-4FCB-171D-BDCF-17F1E9913BEC}"/>
              </a:ext>
            </a:extLst>
          </p:cNvPr>
          <p:cNvSpPr txBox="1"/>
          <p:nvPr/>
        </p:nvSpPr>
        <p:spPr>
          <a:xfrm>
            <a:off x="7129694" y="249594"/>
            <a:ext cx="4025986" cy="461665"/>
          </a:xfrm>
          <a:prstGeom prst="rect">
            <a:avLst/>
          </a:prstGeom>
          <a:noFill/>
        </p:spPr>
        <p:txBody>
          <a:bodyPr wrap="square">
            <a:spAutoFit/>
          </a:bodyPr>
          <a:lstStyle/>
          <a:p>
            <a:r>
              <a:rPr lang="es-CO" sz="2400" b="1" dirty="0">
                <a:solidFill>
                  <a:schemeClr val="bg1"/>
                </a:solidFill>
              </a:rPr>
              <a:t>Análisis de Datos - Definición</a:t>
            </a:r>
          </a:p>
        </p:txBody>
      </p:sp>
    </p:spTree>
    <p:extLst>
      <p:ext uri="{BB962C8B-B14F-4D97-AF65-F5344CB8AC3E}">
        <p14:creationId xmlns:p14="http://schemas.microsoft.com/office/powerpoint/2010/main" val="27913881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8">
            <a:extLst>
              <a:ext uri="{FF2B5EF4-FFF2-40B4-BE49-F238E27FC236}">
                <a16:creationId xmlns:a16="http://schemas.microsoft.com/office/drawing/2014/main" id="{C6D36F42-7B61-C690-F3EE-464ADF33E4A5}"/>
              </a:ext>
            </a:extLst>
          </p:cNvPr>
          <p:cNvSpPr txBox="1">
            <a:spLocks/>
          </p:cNvSpPr>
          <p:nvPr/>
        </p:nvSpPr>
        <p:spPr>
          <a:xfrm>
            <a:off x="459359" y="1260184"/>
            <a:ext cx="8756952" cy="1135545"/>
          </a:xfr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s-MX" sz="1600" b="1" noProof="1">
                <a:latin typeface="Arial Black" panose="020B0A04020102020204" pitchFamily="34" charset="0"/>
                <a:ea typeface="Amazon Ember Heavy" panose="020B0603020204020204" pitchFamily="34" charset="0"/>
                <a:cs typeface="Amazon Ember Heavy" panose="020B0603020204020204" pitchFamily="34" charset="0"/>
              </a:rPr>
              <a:t>Actividad de reconocimiento</a:t>
            </a:r>
            <a:endParaRPr lang="pt-PT" sz="1600" b="1" noProof="1">
              <a:latin typeface="Arial Black" panose="020B0A04020102020204" pitchFamily="34" charset="0"/>
              <a:ea typeface="Amazon Ember Heavy" panose="020B0603020204020204" pitchFamily="34" charset="0"/>
              <a:cs typeface="Amazon Ember Heavy" panose="020B0603020204020204" pitchFamily="34" charset="0"/>
            </a:endParaRPr>
          </a:p>
        </p:txBody>
      </p:sp>
      <p:sp>
        <p:nvSpPr>
          <p:cNvPr id="2" name="CuadroTexto 1">
            <a:extLst>
              <a:ext uri="{FF2B5EF4-FFF2-40B4-BE49-F238E27FC236}">
                <a16:creationId xmlns:a16="http://schemas.microsoft.com/office/drawing/2014/main" id="{B77E6AAE-4FCB-171D-BDCF-17F1E9913BEC}"/>
              </a:ext>
            </a:extLst>
          </p:cNvPr>
          <p:cNvSpPr txBox="1"/>
          <p:nvPr/>
        </p:nvSpPr>
        <p:spPr>
          <a:xfrm>
            <a:off x="7129694" y="249594"/>
            <a:ext cx="4025986" cy="461665"/>
          </a:xfrm>
          <a:prstGeom prst="rect">
            <a:avLst/>
          </a:prstGeom>
          <a:noFill/>
        </p:spPr>
        <p:txBody>
          <a:bodyPr wrap="square">
            <a:spAutoFit/>
          </a:bodyPr>
          <a:lstStyle/>
          <a:p>
            <a:r>
              <a:rPr lang="es-CO" sz="2400" b="1" dirty="0">
                <a:solidFill>
                  <a:schemeClr val="bg1"/>
                </a:solidFill>
              </a:rPr>
              <a:t>Análisis de Datos - Definición</a:t>
            </a:r>
          </a:p>
        </p:txBody>
      </p:sp>
      <p:pic>
        <p:nvPicPr>
          <p:cNvPr id="8" name="Imagen 7">
            <a:extLst>
              <a:ext uri="{FF2B5EF4-FFF2-40B4-BE49-F238E27FC236}">
                <a16:creationId xmlns:a16="http://schemas.microsoft.com/office/drawing/2014/main" id="{072B4F85-C57D-4096-8F9A-7BCFE8731F5C}"/>
              </a:ext>
            </a:extLst>
          </p:cNvPr>
          <p:cNvPicPr>
            <a:picLocks noChangeAspect="1"/>
          </p:cNvPicPr>
          <p:nvPr/>
        </p:nvPicPr>
        <p:blipFill rotWithShape="1">
          <a:blip r:embed="rId2"/>
          <a:srcRect b="19415"/>
          <a:stretch/>
        </p:blipFill>
        <p:spPr>
          <a:xfrm>
            <a:off x="102636" y="1804647"/>
            <a:ext cx="8947509" cy="4968506"/>
          </a:xfrm>
          <a:prstGeom prst="rect">
            <a:avLst/>
          </a:prstGeom>
        </p:spPr>
      </p:pic>
      <p:sp>
        <p:nvSpPr>
          <p:cNvPr id="9" name="CuadroTexto 8">
            <a:extLst>
              <a:ext uri="{FF2B5EF4-FFF2-40B4-BE49-F238E27FC236}">
                <a16:creationId xmlns:a16="http://schemas.microsoft.com/office/drawing/2014/main" id="{28342A2B-23D4-4B42-A104-C9D5701026EC}"/>
              </a:ext>
            </a:extLst>
          </p:cNvPr>
          <p:cNvSpPr txBox="1"/>
          <p:nvPr/>
        </p:nvSpPr>
        <p:spPr>
          <a:xfrm>
            <a:off x="556885" y="1981625"/>
            <a:ext cx="1371337" cy="369332"/>
          </a:xfrm>
          <a:prstGeom prst="rect">
            <a:avLst/>
          </a:prstGeom>
          <a:solidFill>
            <a:schemeClr val="bg1"/>
          </a:solidFill>
        </p:spPr>
        <p:txBody>
          <a:bodyPr wrap="none" rtlCol="0">
            <a:spAutoFit/>
          </a:bodyPr>
          <a:lstStyle/>
          <a:p>
            <a:r>
              <a:rPr lang="es-MX" dirty="0">
                <a:solidFill>
                  <a:schemeClr val="accent2"/>
                </a:solidFill>
              </a:rPr>
              <a:t>Recopilación</a:t>
            </a:r>
            <a:endParaRPr lang="es-CO" dirty="0">
              <a:solidFill>
                <a:schemeClr val="accent2"/>
              </a:solidFill>
            </a:endParaRPr>
          </a:p>
        </p:txBody>
      </p:sp>
      <p:sp>
        <p:nvSpPr>
          <p:cNvPr id="12" name="CuadroTexto 11">
            <a:extLst>
              <a:ext uri="{FF2B5EF4-FFF2-40B4-BE49-F238E27FC236}">
                <a16:creationId xmlns:a16="http://schemas.microsoft.com/office/drawing/2014/main" id="{08CABD65-797A-40B2-811F-454D38A809F7}"/>
              </a:ext>
            </a:extLst>
          </p:cNvPr>
          <p:cNvSpPr txBox="1"/>
          <p:nvPr/>
        </p:nvSpPr>
        <p:spPr>
          <a:xfrm>
            <a:off x="2799426" y="1997014"/>
            <a:ext cx="1599412" cy="338554"/>
          </a:xfrm>
          <a:prstGeom prst="rect">
            <a:avLst/>
          </a:prstGeom>
          <a:solidFill>
            <a:schemeClr val="bg1"/>
          </a:solidFill>
        </p:spPr>
        <p:txBody>
          <a:bodyPr wrap="none" rtlCol="0">
            <a:spAutoFit/>
          </a:bodyPr>
          <a:lstStyle/>
          <a:p>
            <a:r>
              <a:rPr lang="es-MX" sz="1600" dirty="0">
                <a:solidFill>
                  <a:srgbClr val="0070C0"/>
                </a:solidFill>
              </a:rPr>
              <a:t>Almacenamiento</a:t>
            </a:r>
            <a:endParaRPr lang="es-CO" sz="1600" dirty="0">
              <a:solidFill>
                <a:srgbClr val="0070C0"/>
              </a:solidFill>
            </a:endParaRPr>
          </a:p>
        </p:txBody>
      </p:sp>
      <p:sp>
        <p:nvSpPr>
          <p:cNvPr id="13" name="CuadroTexto 12">
            <a:extLst>
              <a:ext uri="{FF2B5EF4-FFF2-40B4-BE49-F238E27FC236}">
                <a16:creationId xmlns:a16="http://schemas.microsoft.com/office/drawing/2014/main" id="{E31BCE09-ED93-4554-AD2F-7F0CDE705646}"/>
              </a:ext>
            </a:extLst>
          </p:cNvPr>
          <p:cNvSpPr txBox="1"/>
          <p:nvPr/>
        </p:nvSpPr>
        <p:spPr>
          <a:xfrm>
            <a:off x="5005119" y="1933682"/>
            <a:ext cx="1680268" cy="646331"/>
          </a:xfrm>
          <a:prstGeom prst="rect">
            <a:avLst/>
          </a:prstGeom>
          <a:solidFill>
            <a:schemeClr val="bg1"/>
          </a:solidFill>
        </p:spPr>
        <p:txBody>
          <a:bodyPr wrap="none" rtlCol="0">
            <a:spAutoFit/>
          </a:bodyPr>
          <a:lstStyle/>
          <a:p>
            <a:pPr algn="ctr"/>
            <a:r>
              <a:rPr lang="es-MX" dirty="0">
                <a:solidFill>
                  <a:srgbClr val="7030A0"/>
                </a:solidFill>
              </a:rPr>
              <a:t>Procesamiento</a:t>
            </a:r>
          </a:p>
          <a:p>
            <a:pPr algn="ctr"/>
            <a:r>
              <a:rPr lang="es-MX" dirty="0">
                <a:solidFill>
                  <a:srgbClr val="7030A0"/>
                </a:solidFill>
              </a:rPr>
              <a:t> y Análisis           </a:t>
            </a:r>
            <a:endParaRPr lang="es-CO" dirty="0">
              <a:solidFill>
                <a:srgbClr val="7030A0"/>
              </a:solidFill>
            </a:endParaRPr>
          </a:p>
        </p:txBody>
      </p:sp>
      <p:sp>
        <p:nvSpPr>
          <p:cNvPr id="14" name="CuadroTexto 13">
            <a:extLst>
              <a:ext uri="{FF2B5EF4-FFF2-40B4-BE49-F238E27FC236}">
                <a16:creationId xmlns:a16="http://schemas.microsoft.com/office/drawing/2014/main" id="{20534F96-CADD-49A7-9844-FD4A36DBA3DE}"/>
              </a:ext>
            </a:extLst>
          </p:cNvPr>
          <p:cNvSpPr txBox="1"/>
          <p:nvPr/>
        </p:nvSpPr>
        <p:spPr>
          <a:xfrm>
            <a:off x="7210086" y="1981625"/>
            <a:ext cx="1389483" cy="369332"/>
          </a:xfrm>
          <a:prstGeom prst="rect">
            <a:avLst/>
          </a:prstGeom>
          <a:solidFill>
            <a:schemeClr val="bg1"/>
          </a:solidFill>
        </p:spPr>
        <p:txBody>
          <a:bodyPr wrap="none" rtlCol="0">
            <a:spAutoFit/>
          </a:bodyPr>
          <a:lstStyle/>
          <a:p>
            <a:r>
              <a:rPr lang="es-MX" dirty="0">
                <a:solidFill>
                  <a:srgbClr val="00B0F0"/>
                </a:solidFill>
              </a:rPr>
              <a:t>Visualización</a:t>
            </a:r>
            <a:endParaRPr lang="es-CO" dirty="0">
              <a:solidFill>
                <a:srgbClr val="00B0F0"/>
              </a:solidFill>
            </a:endParaRPr>
          </a:p>
        </p:txBody>
      </p:sp>
      <p:sp>
        <p:nvSpPr>
          <p:cNvPr id="16" name="CuadroTexto 15">
            <a:extLst>
              <a:ext uri="{FF2B5EF4-FFF2-40B4-BE49-F238E27FC236}">
                <a16:creationId xmlns:a16="http://schemas.microsoft.com/office/drawing/2014/main" id="{478A033E-FF36-4731-9F60-1B3D654BC60B}"/>
              </a:ext>
            </a:extLst>
          </p:cNvPr>
          <p:cNvSpPr txBox="1"/>
          <p:nvPr/>
        </p:nvSpPr>
        <p:spPr>
          <a:xfrm>
            <a:off x="208561" y="3144554"/>
            <a:ext cx="1922244" cy="338554"/>
          </a:xfrm>
          <a:prstGeom prst="rect">
            <a:avLst/>
          </a:prstGeom>
          <a:noFill/>
          <a:ln>
            <a:solidFill>
              <a:schemeClr val="tx1"/>
            </a:solidFill>
          </a:ln>
        </p:spPr>
        <p:txBody>
          <a:bodyPr wrap="square" rtlCol="0">
            <a:spAutoFit/>
          </a:bodyPr>
          <a:lstStyle/>
          <a:p>
            <a:r>
              <a:rPr lang="es-MX" sz="800" dirty="0"/>
              <a:t>Un estudiante responde una encuesta en línea.</a:t>
            </a:r>
            <a:endParaRPr lang="es-CO" sz="800" dirty="0"/>
          </a:p>
        </p:txBody>
      </p:sp>
      <p:sp>
        <p:nvSpPr>
          <p:cNvPr id="17" name="CuadroTexto 16">
            <a:extLst>
              <a:ext uri="{FF2B5EF4-FFF2-40B4-BE49-F238E27FC236}">
                <a16:creationId xmlns:a16="http://schemas.microsoft.com/office/drawing/2014/main" id="{5385103E-8BCA-4352-8199-553C793A6955}"/>
              </a:ext>
            </a:extLst>
          </p:cNvPr>
          <p:cNvSpPr txBox="1"/>
          <p:nvPr/>
        </p:nvSpPr>
        <p:spPr>
          <a:xfrm>
            <a:off x="2457884" y="3116576"/>
            <a:ext cx="2118506" cy="338554"/>
          </a:xfrm>
          <a:prstGeom prst="rect">
            <a:avLst/>
          </a:prstGeom>
          <a:noFill/>
          <a:ln>
            <a:solidFill>
              <a:schemeClr val="tx1"/>
            </a:solidFill>
          </a:ln>
        </p:spPr>
        <p:txBody>
          <a:bodyPr wrap="square" rtlCol="0">
            <a:spAutoFit/>
          </a:bodyPr>
          <a:lstStyle/>
          <a:p>
            <a:r>
              <a:rPr lang="es-MX" sz="800" dirty="0"/>
              <a:t>Los datos se guardan en una base de datos SQL.</a:t>
            </a:r>
            <a:endParaRPr lang="es-CO" sz="800" dirty="0"/>
          </a:p>
        </p:txBody>
      </p:sp>
      <p:sp>
        <p:nvSpPr>
          <p:cNvPr id="18" name="CuadroTexto 17">
            <a:extLst>
              <a:ext uri="{FF2B5EF4-FFF2-40B4-BE49-F238E27FC236}">
                <a16:creationId xmlns:a16="http://schemas.microsoft.com/office/drawing/2014/main" id="{5296EC0D-CF68-457E-B848-729C8B2F5029}"/>
              </a:ext>
            </a:extLst>
          </p:cNvPr>
          <p:cNvSpPr txBox="1"/>
          <p:nvPr/>
        </p:nvSpPr>
        <p:spPr>
          <a:xfrm>
            <a:off x="6840456" y="3148766"/>
            <a:ext cx="1892003" cy="338554"/>
          </a:xfrm>
          <a:prstGeom prst="rect">
            <a:avLst/>
          </a:prstGeom>
          <a:noFill/>
          <a:ln>
            <a:solidFill>
              <a:schemeClr val="tx1"/>
            </a:solidFill>
          </a:ln>
        </p:spPr>
        <p:txBody>
          <a:bodyPr wrap="square" rtlCol="0">
            <a:spAutoFit/>
          </a:bodyPr>
          <a:lstStyle/>
          <a:p>
            <a:r>
              <a:rPr lang="es-MX" sz="800" dirty="0"/>
              <a:t>Un dashboard muestra gráficas con resultados de ventas.</a:t>
            </a:r>
            <a:endParaRPr lang="es-CO" sz="800" dirty="0"/>
          </a:p>
        </p:txBody>
      </p:sp>
      <p:sp>
        <p:nvSpPr>
          <p:cNvPr id="21" name="CuadroTexto 20">
            <a:extLst>
              <a:ext uri="{FF2B5EF4-FFF2-40B4-BE49-F238E27FC236}">
                <a16:creationId xmlns:a16="http://schemas.microsoft.com/office/drawing/2014/main" id="{442F2403-3D43-4E03-BBCD-77A8367B2F27}"/>
              </a:ext>
            </a:extLst>
          </p:cNvPr>
          <p:cNvSpPr txBox="1"/>
          <p:nvPr/>
        </p:nvSpPr>
        <p:spPr>
          <a:xfrm>
            <a:off x="4576390" y="3109027"/>
            <a:ext cx="1958634" cy="338554"/>
          </a:xfrm>
          <a:prstGeom prst="rect">
            <a:avLst/>
          </a:prstGeom>
          <a:noFill/>
          <a:ln>
            <a:solidFill>
              <a:schemeClr val="tx1"/>
            </a:solidFill>
          </a:ln>
        </p:spPr>
        <p:txBody>
          <a:bodyPr wrap="square" rtlCol="0">
            <a:spAutoFit/>
          </a:bodyPr>
          <a:lstStyle/>
          <a:p>
            <a:r>
              <a:rPr lang="es-MX" sz="800" dirty="0"/>
              <a:t>Se limpian los datos duplicados antes de analizarlos.</a:t>
            </a:r>
            <a:endParaRPr lang="es-CO" sz="800" dirty="0"/>
          </a:p>
        </p:txBody>
      </p:sp>
      <p:sp>
        <p:nvSpPr>
          <p:cNvPr id="22" name="CuadroTexto 21">
            <a:extLst>
              <a:ext uri="{FF2B5EF4-FFF2-40B4-BE49-F238E27FC236}">
                <a16:creationId xmlns:a16="http://schemas.microsoft.com/office/drawing/2014/main" id="{A651E9A6-80EF-48DF-B638-CB9E331D5337}"/>
              </a:ext>
            </a:extLst>
          </p:cNvPr>
          <p:cNvSpPr txBox="1"/>
          <p:nvPr/>
        </p:nvSpPr>
        <p:spPr>
          <a:xfrm>
            <a:off x="298721" y="4455165"/>
            <a:ext cx="1741923" cy="646331"/>
          </a:xfrm>
          <a:prstGeom prst="rect">
            <a:avLst/>
          </a:prstGeom>
          <a:noFill/>
          <a:ln>
            <a:solidFill>
              <a:schemeClr val="tx1"/>
            </a:solidFill>
          </a:ln>
        </p:spPr>
        <p:txBody>
          <a:bodyPr wrap="square" rtlCol="0">
            <a:spAutoFit/>
          </a:bodyPr>
          <a:lstStyle/>
          <a:p>
            <a:r>
              <a:rPr lang="es-MX" sz="1200" dirty="0"/>
              <a:t>Una app de salud mide tus pasos diarios con sensores del celular.</a:t>
            </a:r>
            <a:endParaRPr lang="es-CO" sz="1200" dirty="0"/>
          </a:p>
        </p:txBody>
      </p:sp>
      <p:sp>
        <p:nvSpPr>
          <p:cNvPr id="23" name="CuadroTexto 22">
            <a:extLst>
              <a:ext uri="{FF2B5EF4-FFF2-40B4-BE49-F238E27FC236}">
                <a16:creationId xmlns:a16="http://schemas.microsoft.com/office/drawing/2014/main" id="{D72B62A4-9540-4B02-9570-00DE40E15473}"/>
              </a:ext>
            </a:extLst>
          </p:cNvPr>
          <p:cNvSpPr txBox="1"/>
          <p:nvPr/>
        </p:nvSpPr>
        <p:spPr>
          <a:xfrm>
            <a:off x="4648940" y="4462272"/>
            <a:ext cx="1886084" cy="646331"/>
          </a:xfrm>
          <a:prstGeom prst="rect">
            <a:avLst/>
          </a:prstGeom>
          <a:noFill/>
          <a:ln>
            <a:solidFill>
              <a:schemeClr val="tx1"/>
            </a:solidFill>
          </a:ln>
        </p:spPr>
        <p:txBody>
          <a:bodyPr wrap="square" rtlCol="0">
            <a:spAutoFit/>
          </a:bodyPr>
          <a:lstStyle/>
          <a:p>
            <a:r>
              <a:rPr lang="es-MX" sz="1200" dirty="0"/>
              <a:t>Se filtran los datos para ver solo a los clientes de Bogotá.</a:t>
            </a:r>
            <a:endParaRPr lang="es-CO" sz="1200" dirty="0"/>
          </a:p>
        </p:txBody>
      </p:sp>
      <p:sp>
        <p:nvSpPr>
          <p:cNvPr id="24" name="CuadroTexto 23">
            <a:extLst>
              <a:ext uri="{FF2B5EF4-FFF2-40B4-BE49-F238E27FC236}">
                <a16:creationId xmlns:a16="http://schemas.microsoft.com/office/drawing/2014/main" id="{AFFC9681-A954-4FC7-8C7E-CB0507E2D811}"/>
              </a:ext>
            </a:extLst>
          </p:cNvPr>
          <p:cNvSpPr txBox="1"/>
          <p:nvPr/>
        </p:nvSpPr>
        <p:spPr>
          <a:xfrm>
            <a:off x="6899656" y="4403973"/>
            <a:ext cx="1699914" cy="830997"/>
          </a:xfrm>
          <a:prstGeom prst="rect">
            <a:avLst/>
          </a:prstGeom>
          <a:noFill/>
          <a:ln>
            <a:solidFill>
              <a:schemeClr val="tx1"/>
            </a:solidFill>
          </a:ln>
        </p:spPr>
        <p:txBody>
          <a:bodyPr wrap="square" rtlCol="0">
            <a:spAutoFit/>
          </a:bodyPr>
          <a:lstStyle/>
          <a:p>
            <a:r>
              <a:rPr lang="es-MX" sz="1200" dirty="0"/>
              <a:t>Una infografía con colores muestra los resultados de la encuesta.</a:t>
            </a:r>
            <a:endParaRPr lang="es-CO" sz="1200" dirty="0"/>
          </a:p>
        </p:txBody>
      </p:sp>
      <p:sp>
        <p:nvSpPr>
          <p:cNvPr id="25" name="CuadroTexto 24">
            <a:extLst>
              <a:ext uri="{FF2B5EF4-FFF2-40B4-BE49-F238E27FC236}">
                <a16:creationId xmlns:a16="http://schemas.microsoft.com/office/drawing/2014/main" id="{7633B810-D067-4833-9517-F333F6D95CB9}"/>
              </a:ext>
            </a:extLst>
          </p:cNvPr>
          <p:cNvSpPr txBox="1"/>
          <p:nvPr/>
        </p:nvSpPr>
        <p:spPr>
          <a:xfrm>
            <a:off x="4648940" y="5597816"/>
            <a:ext cx="1958634" cy="461665"/>
          </a:xfrm>
          <a:prstGeom prst="rect">
            <a:avLst/>
          </a:prstGeom>
          <a:noFill/>
          <a:ln>
            <a:solidFill>
              <a:schemeClr val="tx1"/>
            </a:solidFill>
          </a:ln>
        </p:spPr>
        <p:txBody>
          <a:bodyPr wrap="square" rtlCol="0">
            <a:spAutoFit/>
          </a:bodyPr>
          <a:lstStyle/>
          <a:p>
            <a:r>
              <a:rPr lang="es-CO" sz="1200" dirty="0"/>
              <a:t>Un modelo predice si un estudiante va a reprobar.</a:t>
            </a:r>
          </a:p>
        </p:txBody>
      </p:sp>
      <p:sp>
        <p:nvSpPr>
          <p:cNvPr id="26" name="CuadroTexto 25">
            <a:extLst>
              <a:ext uri="{FF2B5EF4-FFF2-40B4-BE49-F238E27FC236}">
                <a16:creationId xmlns:a16="http://schemas.microsoft.com/office/drawing/2014/main" id="{A4AB7232-FF0F-4F2E-BE49-80ABBB6E1F8A}"/>
              </a:ext>
            </a:extLst>
          </p:cNvPr>
          <p:cNvSpPr txBox="1"/>
          <p:nvPr/>
        </p:nvSpPr>
        <p:spPr>
          <a:xfrm>
            <a:off x="4669931" y="6193594"/>
            <a:ext cx="1958634" cy="461665"/>
          </a:xfrm>
          <a:prstGeom prst="rect">
            <a:avLst/>
          </a:prstGeom>
          <a:noFill/>
          <a:ln>
            <a:solidFill>
              <a:schemeClr val="tx1"/>
            </a:solidFill>
          </a:ln>
        </p:spPr>
        <p:txBody>
          <a:bodyPr wrap="square" rtlCol="0">
            <a:spAutoFit/>
          </a:bodyPr>
          <a:lstStyle/>
          <a:p>
            <a:r>
              <a:rPr lang="es-MX" sz="1200" dirty="0"/>
              <a:t>Se calcula el promedio de asistencia por clase.</a:t>
            </a:r>
            <a:endParaRPr lang="es-CO" sz="1200" dirty="0"/>
          </a:p>
        </p:txBody>
      </p:sp>
      <p:sp>
        <p:nvSpPr>
          <p:cNvPr id="27" name="CuadroTexto 26">
            <a:extLst>
              <a:ext uri="{FF2B5EF4-FFF2-40B4-BE49-F238E27FC236}">
                <a16:creationId xmlns:a16="http://schemas.microsoft.com/office/drawing/2014/main" id="{F947AAB8-5E09-4E31-BA86-F40A8C92EC61}"/>
              </a:ext>
            </a:extLst>
          </p:cNvPr>
          <p:cNvSpPr txBox="1"/>
          <p:nvPr/>
        </p:nvSpPr>
        <p:spPr>
          <a:xfrm>
            <a:off x="2457885" y="4476354"/>
            <a:ext cx="1826424" cy="646331"/>
          </a:xfrm>
          <a:prstGeom prst="rect">
            <a:avLst/>
          </a:prstGeom>
          <a:noFill/>
          <a:ln>
            <a:solidFill>
              <a:schemeClr val="tx1"/>
            </a:solidFill>
          </a:ln>
        </p:spPr>
        <p:txBody>
          <a:bodyPr wrap="square" rtlCol="0">
            <a:spAutoFit/>
          </a:bodyPr>
          <a:lstStyle/>
          <a:p>
            <a:r>
              <a:rPr lang="es-MX" sz="1200" dirty="0"/>
              <a:t>Una tienda online guarda el historial de clics del usuario.</a:t>
            </a:r>
            <a:endParaRPr lang="es-CO" sz="1200" dirty="0"/>
          </a:p>
        </p:txBody>
      </p:sp>
      <p:sp>
        <p:nvSpPr>
          <p:cNvPr id="28" name="CuadroTexto 27">
            <a:extLst>
              <a:ext uri="{FF2B5EF4-FFF2-40B4-BE49-F238E27FC236}">
                <a16:creationId xmlns:a16="http://schemas.microsoft.com/office/drawing/2014/main" id="{A7D44D5B-9CA4-47CF-8939-7FBF5995B862}"/>
              </a:ext>
            </a:extLst>
          </p:cNvPr>
          <p:cNvSpPr txBox="1"/>
          <p:nvPr/>
        </p:nvSpPr>
        <p:spPr>
          <a:xfrm>
            <a:off x="6899657" y="5668033"/>
            <a:ext cx="1958634" cy="830997"/>
          </a:xfrm>
          <a:prstGeom prst="rect">
            <a:avLst/>
          </a:prstGeom>
          <a:noFill/>
          <a:ln>
            <a:solidFill>
              <a:schemeClr val="tx1"/>
            </a:solidFill>
          </a:ln>
        </p:spPr>
        <p:txBody>
          <a:bodyPr wrap="square" rtlCol="0">
            <a:spAutoFit/>
          </a:bodyPr>
          <a:lstStyle/>
          <a:p>
            <a:r>
              <a:rPr lang="es-MX" sz="1200" dirty="0"/>
              <a:t>Se crea una alerta para docentes cuando un estudiante baja su rendimiento.</a:t>
            </a:r>
            <a:endParaRPr lang="es-CO" sz="1200" dirty="0"/>
          </a:p>
        </p:txBody>
      </p:sp>
      <p:sp>
        <p:nvSpPr>
          <p:cNvPr id="29" name="CuadroTexto 28">
            <a:extLst>
              <a:ext uri="{FF2B5EF4-FFF2-40B4-BE49-F238E27FC236}">
                <a16:creationId xmlns:a16="http://schemas.microsoft.com/office/drawing/2014/main" id="{F74738F0-A46C-4850-BA96-014047A9E945}"/>
              </a:ext>
            </a:extLst>
          </p:cNvPr>
          <p:cNvSpPr txBox="1"/>
          <p:nvPr/>
        </p:nvSpPr>
        <p:spPr>
          <a:xfrm>
            <a:off x="2652719" y="5831482"/>
            <a:ext cx="1746120" cy="646331"/>
          </a:xfrm>
          <a:prstGeom prst="rect">
            <a:avLst/>
          </a:prstGeom>
          <a:noFill/>
          <a:ln>
            <a:solidFill>
              <a:schemeClr val="tx1"/>
            </a:solidFill>
          </a:ln>
        </p:spPr>
        <p:txBody>
          <a:bodyPr wrap="square" rtlCol="0">
            <a:spAutoFit/>
          </a:bodyPr>
          <a:lstStyle/>
          <a:p>
            <a:r>
              <a:rPr lang="es-MX" sz="1200" dirty="0"/>
              <a:t>Una empresa usa Google Cloud para guardar sus datos</a:t>
            </a:r>
            <a:endParaRPr lang="es-CO" sz="1200" dirty="0"/>
          </a:p>
        </p:txBody>
      </p:sp>
      <p:sp>
        <p:nvSpPr>
          <p:cNvPr id="30" name="Rectángulo 29">
            <a:extLst>
              <a:ext uri="{FF2B5EF4-FFF2-40B4-BE49-F238E27FC236}">
                <a16:creationId xmlns:a16="http://schemas.microsoft.com/office/drawing/2014/main" id="{49C839B3-4191-4083-A15F-4096D3951AE5}"/>
              </a:ext>
            </a:extLst>
          </p:cNvPr>
          <p:cNvSpPr/>
          <p:nvPr/>
        </p:nvSpPr>
        <p:spPr>
          <a:xfrm>
            <a:off x="102636" y="6719885"/>
            <a:ext cx="8947509"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Tree>
    <p:extLst>
      <p:ext uri="{BB962C8B-B14F-4D97-AF65-F5344CB8AC3E}">
        <p14:creationId xmlns:p14="http://schemas.microsoft.com/office/powerpoint/2010/main" val="33935090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970F4AC2-F364-BE6F-ED9D-0F77B52205DA}"/>
              </a:ext>
            </a:extLst>
          </p:cNvPr>
          <p:cNvSpPr/>
          <p:nvPr/>
        </p:nvSpPr>
        <p:spPr>
          <a:xfrm>
            <a:off x="1843973" y="3136612"/>
            <a:ext cx="7368941" cy="584775"/>
          </a:xfrm>
          <a:prstGeom prst="rect">
            <a:avLst/>
          </a:prstGeom>
          <a:noFill/>
        </p:spPr>
        <p:txBody>
          <a:bodyPr wrap="none" lIns="91440" tIns="45720" rIns="91440" bIns="45720">
            <a:spAutoFit/>
          </a:bodyPr>
          <a:lstStyle/>
          <a:p>
            <a:pPr algn="ctr"/>
            <a:r>
              <a:rPr lang="es-ES" sz="3200" b="1" dirty="0">
                <a:ln w="6600">
                  <a:solidFill>
                    <a:schemeClr val="accent2"/>
                  </a:solidFill>
                  <a:prstDash val="solid"/>
                </a:ln>
                <a:solidFill>
                  <a:schemeClr val="accent5">
                    <a:lumMod val="50000"/>
                  </a:schemeClr>
                </a:solidFill>
                <a:effectLst>
                  <a:outerShdw dist="38100" dir="2700000" algn="tl" rotWithShape="0">
                    <a:schemeClr val="accent2"/>
                  </a:outerShdw>
                </a:effectLst>
              </a:rPr>
              <a:t>Análisis de Datos: Orígenes y Contexto</a:t>
            </a:r>
          </a:p>
        </p:txBody>
      </p:sp>
      <p:sp>
        <p:nvSpPr>
          <p:cNvPr id="3" name="CuadroTexto 2">
            <a:extLst>
              <a:ext uri="{FF2B5EF4-FFF2-40B4-BE49-F238E27FC236}">
                <a16:creationId xmlns:a16="http://schemas.microsoft.com/office/drawing/2014/main" id="{F29465AC-4467-5B99-7496-937D13D67673}"/>
              </a:ext>
            </a:extLst>
          </p:cNvPr>
          <p:cNvSpPr txBox="1"/>
          <p:nvPr/>
        </p:nvSpPr>
        <p:spPr>
          <a:xfrm>
            <a:off x="7129694" y="249594"/>
            <a:ext cx="4025986" cy="461665"/>
          </a:xfrm>
          <a:prstGeom prst="rect">
            <a:avLst/>
          </a:prstGeom>
          <a:noFill/>
        </p:spPr>
        <p:txBody>
          <a:bodyPr wrap="square">
            <a:spAutoFit/>
          </a:bodyPr>
          <a:lstStyle/>
          <a:p>
            <a:r>
              <a:rPr lang="es-CO" sz="2400" b="1" dirty="0">
                <a:solidFill>
                  <a:schemeClr val="bg1"/>
                </a:solidFill>
              </a:rPr>
              <a:t>Análisis de Datos - Definición</a:t>
            </a:r>
          </a:p>
        </p:txBody>
      </p:sp>
    </p:spTree>
    <p:extLst>
      <p:ext uri="{BB962C8B-B14F-4D97-AF65-F5344CB8AC3E}">
        <p14:creationId xmlns:p14="http://schemas.microsoft.com/office/powerpoint/2010/main" val="26710147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D463F4F6-E949-9A2E-1811-346728C463E8}"/>
              </a:ext>
            </a:extLst>
          </p:cNvPr>
          <p:cNvSpPr txBox="1"/>
          <p:nvPr/>
        </p:nvSpPr>
        <p:spPr>
          <a:xfrm>
            <a:off x="593045" y="2017539"/>
            <a:ext cx="10721293" cy="3646960"/>
          </a:xfrm>
          <a:prstGeom prst="rect">
            <a:avLst/>
          </a:prstGeom>
          <a:noFill/>
        </p:spPr>
        <p:txBody>
          <a:bodyPr wrap="square">
            <a:spAutoFit/>
          </a:bodyPr>
          <a:lstStyle/>
          <a:p>
            <a:pPr algn="just">
              <a:lnSpc>
                <a:spcPct val="107000"/>
              </a:lnSpc>
              <a:spcAft>
                <a:spcPts val="800"/>
              </a:spcAft>
            </a:pP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1. </a:t>
            </a: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Orígenes:</a:t>
            </a: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La analítica de datos tiene sus raíces en las </a:t>
            </a:r>
            <a:r>
              <a:rPr lang="es-CO" sz="1800" kern="1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estadísticas y el análisis cuantitativo</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 pero su evolución significativa ha ocurrido en las últimas décadas con el aumento exponencial en la cantidad de datos generados.</a:t>
            </a:r>
          </a:p>
          <a:p>
            <a:pPr algn="just">
              <a:lnSpc>
                <a:spcPct val="107000"/>
              </a:lnSpc>
              <a:spcAft>
                <a:spcPts val="800"/>
              </a:spcAft>
            </a:pP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2. </a:t>
            </a: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Auge de la Era Digital:</a:t>
            </a: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El </a:t>
            </a:r>
            <a:r>
              <a:rPr lang="es-CO" sz="1800" u="sng" kern="100" dirty="0">
                <a:effectLst/>
                <a:latin typeface="Calibri" panose="020F0502020204030204" pitchFamily="34" charset="0"/>
                <a:ea typeface="Calibri" panose="020F0502020204030204" pitchFamily="34" charset="0"/>
                <a:cs typeface="Times New Roman" panose="02020603050405020304" pitchFamily="18" charset="0"/>
              </a:rPr>
              <a:t>crecimiento exponencial de la cantidad de datos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se ha visto impulsado por la </a:t>
            </a:r>
            <a:r>
              <a:rPr lang="es-CO" sz="1800" kern="1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digitalización de la sociedad</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 La adopción generalizada de tecnologías digitales, la presencia en línea y la interconexión de dispositivos han creado un vasto océano de datos.</a:t>
            </a:r>
          </a:p>
          <a:p>
            <a:pPr algn="just">
              <a:lnSpc>
                <a:spcPct val="107000"/>
              </a:lnSpc>
              <a:spcAft>
                <a:spcPts val="800"/>
              </a:spcAft>
            </a:pP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3. </a:t>
            </a: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Tecnologías Habilitadoras</a:t>
            </a: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El desarrollo de tecnologías como el </a:t>
            </a:r>
            <a:r>
              <a:rPr lang="es-CO" sz="1800" kern="1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almacenamiento en la nube, el Internet de las cosas (</a:t>
            </a:r>
            <a:r>
              <a:rPr lang="es-CO" sz="1800" kern="100" dirty="0" err="1">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IoT</a:t>
            </a:r>
            <a:r>
              <a:rPr lang="es-CO" sz="1800" kern="1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 y la computación de alto rendimiento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ha permitido la recopilación, almacenamiento y procesamiento eficiente de grandes volúmenes de datos.</a:t>
            </a:r>
          </a:p>
          <a:p>
            <a:pPr algn="just">
              <a:lnSpc>
                <a:spcPct val="107000"/>
              </a:lnSpc>
              <a:spcAft>
                <a:spcPts val="800"/>
              </a:spcAft>
            </a:pP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4. </a:t>
            </a: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Aumento en la Complejidad de los Datos</a:t>
            </a: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La evolución de la analítica de datos ha coincidido con un aumento en la complejidad de los datos. Se ha pasado de analizar </a:t>
            </a:r>
            <a:r>
              <a:rPr lang="es-CO" sz="1800" u="sng" kern="100" dirty="0">
                <a:effectLst/>
                <a:latin typeface="Calibri" panose="020F0502020204030204" pitchFamily="34" charset="0"/>
                <a:ea typeface="Calibri" panose="020F0502020204030204" pitchFamily="34" charset="0"/>
                <a:cs typeface="Times New Roman" panose="02020603050405020304" pitchFamily="18" charset="0"/>
              </a:rPr>
              <a:t>conjuntos de datos estructurados a lidiar con datos no estructurados, como imágenes, videos y texto no procesado</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a:t>
            </a:r>
          </a:p>
        </p:txBody>
      </p:sp>
      <p:sp>
        <p:nvSpPr>
          <p:cNvPr id="2" name="CuadroTexto 1">
            <a:extLst>
              <a:ext uri="{FF2B5EF4-FFF2-40B4-BE49-F238E27FC236}">
                <a16:creationId xmlns:a16="http://schemas.microsoft.com/office/drawing/2014/main" id="{C876165F-6593-3DD3-BC0A-20E3EA253C09}"/>
              </a:ext>
            </a:extLst>
          </p:cNvPr>
          <p:cNvSpPr txBox="1"/>
          <p:nvPr/>
        </p:nvSpPr>
        <p:spPr>
          <a:xfrm>
            <a:off x="6370320" y="208954"/>
            <a:ext cx="5313680" cy="461665"/>
          </a:xfrm>
          <a:prstGeom prst="rect">
            <a:avLst/>
          </a:prstGeom>
          <a:noFill/>
        </p:spPr>
        <p:txBody>
          <a:bodyPr wrap="square">
            <a:spAutoFit/>
          </a:bodyPr>
          <a:lstStyle/>
          <a:p>
            <a:r>
              <a:rPr lang="es-CO" sz="2400" b="1" dirty="0">
                <a:solidFill>
                  <a:schemeClr val="bg1"/>
                </a:solidFill>
              </a:rPr>
              <a:t>Análisis de Datos Orígenes y Contexto</a:t>
            </a:r>
          </a:p>
        </p:txBody>
      </p:sp>
    </p:spTree>
    <p:extLst>
      <p:ext uri="{BB962C8B-B14F-4D97-AF65-F5344CB8AC3E}">
        <p14:creationId xmlns:p14="http://schemas.microsoft.com/office/powerpoint/2010/main" val="37631418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7AD8CE40-744A-F088-1C3C-FC2FCA208CE6}"/>
              </a:ext>
            </a:extLst>
          </p:cNvPr>
          <p:cNvSpPr txBox="1"/>
          <p:nvPr/>
        </p:nvSpPr>
        <p:spPr>
          <a:xfrm>
            <a:off x="538617" y="1929726"/>
            <a:ext cx="10721293" cy="3646960"/>
          </a:xfrm>
          <a:prstGeom prst="rect">
            <a:avLst/>
          </a:prstGeom>
          <a:noFill/>
        </p:spPr>
        <p:txBody>
          <a:bodyPr wrap="square">
            <a:spAutoFit/>
          </a:bodyPr>
          <a:lstStyle/>
          <a:p>
            <a:pPr marL="342900" indent="-342900" algn="just">
              <a:lnSpc>
                <a:spcPct val="107000"/>
              </a:lnSpc>
              <a:spcAft>
                <a:spcPts val="800"/>
              </a:spcAft>
              <a:buFont typeface="+mj-lt"/>
              <a:buAutoNum type="arabicPeriod" startAt="5"/>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Integración de Inteligencia Artificial y Aprendizaje Automático</a:t>
            </a: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El auge de la inteligencia artificial (IA) y el aprendizaje automático (ML) ha llevado la analítica de datos a un nuevo nivel. Estas tecnologías permiten la </a:t>
            </a:r>
            <a:r>
              <a:rPr lang="es-CO" sz="1800" u="sng" kern="100" dirty="0">
                <a:effectLst/>
                <a:latin typeface="Calibri" panose="020F0502020204030204" pitchFamily="34" charset="0"/>
                <a:ea typeface="Calibri" panose="020F0502020204030204" pitchFamily="34" charset="0"/>
                <a:cs typeface="Times New Roman" panose="02020603050405020304" pitchFamily="18" charset="0"/>
              </a:rPr>
              <a:t>automatización de procesos analíticos y la identificación de patrones complejos en conjuntos de datos masivos</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a:t>
            </a:r>
          </a:p>
          <a:p>
            <a:pPr marL="342900" indent="-342900" algn="just">
              <a:lnSpc>
                <a:spcPct val="107000"/>
              </a:lnSpc>
              <a:spcAft>
                <a:spcPts val="800"/>
              </a:spcAft>
              <a:buFont typeface="+mj-lt"/>
              <a:buAutoNum type="arabicPeriod" startAt="5"/>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Democratización de la Analítica</a:t>
            </a: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La analítica de datos ya no está confinada a expertos en estadísticas o científicos de datos. </a:t>
            </a:r>
            <a:r>
              <a:rPr lang="es-CO" sz="1800" u="sng" kern="100" dirty="0">
                <a:effectLst/>
                <a:latin typeface="Calibri" panose="020F0502020204030204" pitchFamily="34" charset="0"/>
                <a:ea typeface="Calibri" panose="020F0502020204030204" pitchFamily="34" charset="0"/>
                <a:cs typeface="Times New Roman" panose="02020603050405020304" pitchFamily="18" charset="0"/>
              </a:rPr>
              <a:t>Herramientas de análisis más accesibles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y la democratización de la analítica han permitido que profesionales de diversas disciplinas utilicen datos en sus procesos decisionales diarios.</a:t>
            </a:r>
          </a:p>
          <a:p>
            <a:pPr marL="342900" indent="-342900" algn="just">
              <a:lnSpc>
                <a:spcPct val="107000"/>
              </a:lnSpc>
              <a:spcAft>
                <a:spcPts val="800"/>
              </a:spcAft>
              <a:buFont typeface="+mj-lt"/>
              <a:buAutoNum type="arabicPeriod" startAt="5"/>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Aplicaciones en Diversos Sectores</a:t>
            </a: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La analítica de datos se ha vuelto ubica en </a:t>
            </a:r>
            <a:r>
              <a:rPr lang="es-CO" sz="1800" u="sng" kern="100" dirty="0">
                <a:effectLst/>
                <a:latin typeface="Calibri" panose="020F0502020204030204" pitchFamily="34" charset="0"/>
                <a:ea typeface="Calibri" panose="020F0502020204030204" pitchFamily="34" charset="0"/>
                <a:cs typeface="Times New Roman" panose="02020603050405020304" pitchFamily="18" charset="0"/>
              </a:rPr>
              <a:t>industrias como la salud, finanzas, marketing, logística y más</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 Las organizaciones utilizan análisis para optimizar operaciones, mejorar la </a:t>
            </a:r>
            <a:r>
              <a:rPr lang="es-CO" sz="1800" u="sng" kern="100" dirty="0">
                <a:effectLst/>
                <a:latin typeface="Calibri" panose="020F0502020204030204" pitchFamily="34" charset="0"/>
                <a:ea typeface="Calibri" panose="020F0502020204030204" pitchFamily="34" charset="0"/>
                <a:cs typeface="Times New Roman" panose="02020603050405020304" pitchFamily="18" charset="0"/>
              </a:rPr>
              <a:t>experiencia del cliente y anticipar tendencias del mercado</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a:t>
            </a:r>
          </a:p>
          <a:p>
            <a:pPr algn="just">
              <a:lnSpc>
                <a:spcPct val="107000"/>
              </a:lnSpc>
              <a:spcAft>
                <a:spcPts val="800"/>
              </a:spcAft>
            </a:pP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CuadroTexto 2">
            <a:extLst>
              <a:ext uri="{FF2B5EF4-FFF2-40B4-BE49-F238E27FC236}">
                <a16:creationId xmlns:a16="http://schemas.microsoft.com/office/drawing/2014/main" id="{87FDD625-CBA0-F4AC-A0C7-AA08F4F21D53}"/>
              </a:ext>
            </a:extLst>
          </p:cNvPr>
          <p:cNvSpPr txBox="1"/>
          <p:nvPr/>
        </p:nvSpPr>
        <p:spPr>
          <a:xfrm>
            <a:off x="6370320" y="208954"/>
            <a:ext cx="5313680" cy="461665"/>
          </a:xfrm>
          <a:prstGeom prst="rect">
            <a:avLst/>
          </a:prstGeom>
          <a:noFill/>
        </p:spPr>
        <p:txBody>
          <a:bodyPr wrap="square">
            <a:spAutoFit/>
          </a:bodyPr>
          <a:lstStyle/>
          <a:p>
            <a:r>
              <a:rPr lang="es-CO" sz="2400" b="1" dirty="0">
                <a:solidFill>
                  <a:schemeClr val="bg1"/>
                </a:solidFill>
              </a:rPr>
              <a:t>Análisis de Datos Orígenes y Contexto</a:t>
            </a:r>
          </a:p>
        </p:txBody>
      </p:sp>
    </p:spTree>
    <p:extLst>
      <p:ext uri="{BB962C8B-B14F-4D97-AF65-F5344CB8AC3E}">
        <p14:creationId xmlns:p14="http://schemas.microsoft.com/office/powerpoint/2010/main" val="39984362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7AD8CE40-744A-F088-1C3C-FC2FCA208CE6}"/>
              </a:ext>
            </a:extLst>
          </p:cNvPr>
          <p:cNvSpPr txBox="1"/>
          <p:nvPr/>
        </p:nvSpPr>
        <p:spPr>
          <a:xfrm>
            <a:off x="538617" y="1929726"/>
            <a:ext cx="10721293" cy="3646960"/>
          </a:xfrm>
          <a:prstGeom prst="rect">
            <a:avLst/>
          </a:prstGeom>
          <a:noFill/>
        </p:spPr>
        <p:txBody>
          <a:bodyPr wrap="square">
            <a:spAutoFit/>
          </a:bodyPr>
          <a:lstStyle/>
          <a:p>
            <a:pPr marL="342900" indent="-342900" algn="just">
              <a:lnSpc>
                <a:spcPct val="107000"/>
              </a:lnSpc>
              <a:spcAft>
                <a:spcPts val="800"/>
              </a:spcAft>
              <a:buFont typeface="+mj-lt"/>
              <a:buAutoNum type="arabicPeriod" startAt="5"/>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Integración de Inteligencia Artificial y Aprendizaje Automático</a:t>
            </a: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El auge de la inteligencia artificial (IA) y el aprendizaje automático (ML) ha llevado la analítica de datos a un nuevo nivel. Estas tecnologías permiten la </a:t>
            </a:r>
            <a:r>
              <a:rPr lang="es-CO" sz="1800" u="sng" kern="100" dirty="0">
                <a:effectLst/>
                <a:latin typeface="Calibri" panose="020F0502020204030204" pitchFamily="34" charset="0"/>
                <a:ea typeface="Calibri" panose="020F0502020204030204" pitchFamily="34" charset="0"/>
                <a:cs typeface="Times New Roman" panose="02020603050405020304" pitchFamily="18" charset="0"/>
              </a:rPr>
              <a:t>automatización de procesos analíticos y la identificación de patrones complejos en conjuntos de datos masivos</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a:t>
            </a:r>
          </a:p>
          <a:p>
            <a:pPr marL="342900" indent="-342900" algn="just">
              <a:lnSpc>
                <a:spcPct val="107000"/>
              </a:lnSpc>
              <a:spcAft>
                <a:spcPts val="800"/>
              </a:spcAft>
              <a:buFont typeface="+mj-lt"/>
              <a:buAutoNum type="arabicPeriod" startAt="5"/>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Democratización de la Analítica</a:t>
            </a: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La analítica de datos ya no está confinada a expertos en estadísticas o científicos de datos. </a:t>
            </a:r>
            <a:r>
              <a:rPr lang="es-CO" sz="1800" u="sng" kern="100" dirty="0">
                <a:effectLst/>
                <a:latin typeface="Calibri" panose="020F0502020204030204" pitchFamily="34" charset="0"/>
                <a:ea typeface="Calibri" panose="020F0502020204030204" pitchFamily="34" charset="0"/>
                <a:cs typeface="Times New Roman" panose="02020603050405020304" pitchFamily="18" charset="0"/>
              </a:rPr>
              <a:t>Herramientas de análisis más accesibles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y la democratización de la analítica han permitido que profesionales de diversas disciplinas utilicen datos en sus procesos decisionales diarios.</a:t>
            </a:r>
          </a:p>
          <a:p>
            <a:pPr marL="342900" indent="-342900" algn="just">
              <a:lnSpc>
                <a:spcPct val="107000"/>
              </a:lnSpc>
              <a:spcAft>
                <a:spcPts val="800"/>
              </a:spcAft>
              <a:buFont typeface="+mj-lt"/>
              <a:buAutoNum type="arabicPeriod" startAt="5"/>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Aplicaciones en Diversos Sectores</a:t>
            </a: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La analítica de datos se ha vuelto ubica en </a:t>
            </a:r>
            <a:r>
              <a:rPr lang="es-CO" sz="1800" u="sng" kern="100" dirty="0">
                <a:effectLst/>
                <a:latin typeface="Calibri" panose="020F0502020204030204" pitchFamily="34" charset="0"/>
                <a:ea typeface="Calibri" panose="020F0502020204030204" pitchFamily="34" charset="0"/>
                <a:cs typeface="Times New Roman" panose="02020603050405020304" pitchFamily="18" charset="0"/>
              </a:rPr>
              <a:t>industrias como la salud, finanzas, marketing, logística y más</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 Las organizaciones utilizan análisis para optimizar operaciones, mejorar la </a:t>
            </a:r>
            <a:r>
              <a:rPr lang="es-CO" sz="1800" u="sng" kern="100" dirty="0">
                <a:effectLst/>
                <a:latin typeface="Calibri" panose="020F0502020204030204" pitchFamily="34" charset="0"/>
                <a:ea typeface="Calibri" panose="020F0502020204030204" pitchFamily="34" charset="0"/>
                <a:cs typeface="Times New Roman" panose="02020603050405020304" pitchFamily="18" charset="0"/>
              </a:rPr>
              <a:t>experiencia del cliente y anticipar tendencias del mercado</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a:t>
            </a:r>
          </a:p>
          <a:p>
            <a:pPr algn="just">
              <a:lnSpc>
                <a:spcPct val="107000"/>
              </a:lnSpc>
              <a:spcAft>
                <a:spcPts val="800"/>
              </a:spcAft>
            </a:pP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CuadroTexto 2">
            <a:extLst>
              <a:ext uri="{FF2B5EF4-FFF2-40B4-BE49-F238E27FC236}">
                <a16:creationId xmlns:a16="http://schemas.microsoft.com/office/drawing/2014/main" id="{87FDD625-CBA0-F4AC-A0C7-AA08F4F21D53}"/>
              </a:ext>
            </a:extLst>
          </p:cNvPr>
          <p:cNvSpPr txBox="1"/>
          <p:nvPr/>
        </p:nvSpPr>
        <p:spPr>
          <a:xfrm>
            <a:off x="6370320" y="208954"/>
            <a:ext cx="5313680" cy="461665"/>
          </a:xfrm>
          <a:prstGeom prst="rect">
            <a:avLst/>
          </a:prstGeom>
          <a:noFill/>
        </p:spPr>
        <p:txBody>
          <a:bodyPr wrap="square">
            <a:spAutoFit/>
          </a:bodyPr>
          <a:lstStyle/>
          <a:p>
            <a:r>
              <a:rPr lang="es-CO" sz="2400" b="1" dirty="0">
                <a:solidFill>
                  <a:schemeClr val="bg1"/>
                </a:solidFill>
              </a:rPr>
              <a:t>Análisis de Datos Orígenes y Contexto</a:t>
            </a:r>
          </a:p>
        </p:txBody>
      </p:sp>
    </p:spTree>
    <p:extLst>
      <p:ext uri="{BB962C8B-B14F-4D97-AF65-F5344CB8AC3E}">
        <p14:creationId xmlns:p14="http://schemas.microsoft.com/office/powerpoint/2010/main" val="35608350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87FDD625-CBA0-F4AC-A0C7-AA08F4F21D53}"/>
              </a:ext>
            </a:extLst>
          </p:cNvPr>
          <p:cNvSpPr txBox="1"/>
          <p:nvPr/>
        </p:nvSpPr>
        <p:spPr>
          <a:xfrm>
            <a:off x="6370320" y="208954"/>
            <a:ext cx="5313680" cy="461665"/>
          </a:xfrm>
          <a:prstGeom prst="rect">
            <a:avLst/>
          </a:prstGeom>
          <a:noFill/>
        </p:spPr>
        <p:txBody>
          <a:bodyPr wrap="square">
            <a:spAutoFit/>
          </a:bodyPr>
          <a:lstStyle/>
          <a:p>
            <a:r>
              <a:rPr lang="es-CO" sz="2400" b="1" dirty="0">
                <a:solidFill>
                  <a:schemeClr val="bg1"/>
                </a:solidFill>
              </a:rPr>
              <a:t>Análisis de Datos Orígenes y Contexto</a:t>
            </a:r>
          </a:p>
        </p:txBody>
      </p:sp>
      <p:sp>
        <p:nvSpPr>
          <p:cNvPr id="4" name="Título 8">
            <a:extLst>
              <a:ext uri="{FF2B5EF4-FFF2-40B4-BE49-F238E27FC236}">
                <a16:creationId xmlns:a16="http://schemas.microsoft.com/office/drawing/2014/main" id="{3D80D107-CE62-4841-8570-7BA841C96DCA}"/>
              </a:ext>
            </a:extLst>
          </p:cNvPr>
          <p:cNvSpPr txBox="1">
            <a:spLocks/>
          </p:cNvSpPr>
          <p:nvPr/>
        </p:nvSpPr>
        <p:spPr>
          <a:xfrm>
            <a:off x="-103016" y="3363391"/>
            <a:ext cx="4136995" cy="1135545"/>
          </a:xfr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s-MX" sz="1600" b="1" noProof="1">
                <a:latin typeface="Arial Black" panose="020B0A04020102020204" pitchFamily="34" charset="0"/>
                <a:ea typeface="Amazon Ember Heavy" panose="020B0603020204020204" pitchFamily="34" charset="0"/>
                <a:cs typeface="Amazon Ember Heavy" panose="020B0603020204020204" pitchFamily="34" charset="0"/>
              </a:rPr>
              <a:t>Comprobando lo aprendido</a:t>
            </a:r>
            <a:endParaRPr lang="pt-PT" sz="1600" b="1" noProof="1">
              <a:latin typeface="Arial Black" panose="020B0A04020102020204" pitchFamily="34" charset="0"/>
              <a:ea typeface="Amazon Ember Heavy" panose="020B0603020204020204" pitchFamily="34" charset="0"/>
              <a:cs typeface="Amazon Ember Heavy" panose="020B0603020204020204" pitchFamily="34" charset="0"/>
            </a:endParaRPr>
          </a:p>
        </p:txBody>
      </p:sp>
      <p:pic>
        <p:nvPicPr>
          <p:cNvPr id="7" name="Imagen 6">
            <a:extLst>
              <a:ext uri="{FF2B5EF4-FFF2-40B4-BE49-F238E27FC236}">
                <a16:creationId xmlns:a16="http://schemas.microsoft.com/office/drawing/2014/main" id="{5966FEFC-310E-4E89-A830-1FEEC9A6DEF0}"/>
              </a:ext>
            </a:extLst>
          </p:cNvPr>
          <p:cNvPicPr>
            <a:picLocks noChangeAspect="1"/>
          </p:cNvPicPr>
          <p:nvPr/>
        </p:nvPicPr>
        <p:blipFill>
          <a:blip r:embed="rId2"/>
          <a:stretch>
            <a:fillRect/>
          </a:stretch>
        </p:blipFill>
        <p:spPr>
          <a:xfrm>
            <a:off x="3919588" y="1170607"/>
            <a:ext cx="6306930" cy="5607088"/>
          </a:xfrm>
          <a:prstGeom prst="rect">
            <a:avLst/>
          </a:prstGeom>
        </p:spPr>
      </p:pic>
    </p:spTree>
    <p:extLst>
      <p:ext uri="{BB962C8B-B14F-4D97-AF65-F5344CB8AC3E}">
        <p14:creationId xmlns:p14="http://schemas.microsoft.com/office/powerpoint/2010/main" val="34787768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CD1657CD-E64A-1ED4-7E90-59375AF59AF5}"/>
              </a:ext>
            </a:extLst>
          </p:cNvPr>
          <p:cNvSpPr/>
          <p:nvPr/>
        </p:nvSpPr>
        <p:spPr>
          <a:xfrm>
            <a:off x="2113412" y="3136612"/>
            <a:ext cx="7353873" cy="584775"/>
          </a:xfrm>
          <a:prstGeom prst="rect">
            <a:avLst/>
          </a:prstGeom>
          <a:noFill/>
        </p:spPr>
        <p:txBody>
          <a:bodyPr wrap="none" lIns="91440" tIns="45720" rIns="91440" bIns="45720">
            <a:spAutoFit/>
          </a:bodyPr>
          <a:lstStyle/>
          <a:p>
            <a:pPr algn="ctr"/>
            <a:r>
              <a:rPr lang="es-ES" sz="3200" b="1" dirty="0">
                <a:ln w="6600">
                  <a:solidFill>
                    <a:schemeClr val="accent2"/>
                  </a:solidFill>
                  <a:prstDash val="solid"/>
                </a:ln>
                <a:solidFill>
                  <a:schemeClr val="accent5">
                    <a:lumMod val="50000"/>
                  </a:schemeClr>
                </a:solidFill>
                <a:effectLst>
                  <a:outerShdw dist="38100" dir="2700000" algn="tl" rotWithShape="0">
                    <a:schemeClr val="accent2"/>
                  </a:outerShdw>
                </a:effectLst>
              </a:rPr>
              <a:t>Análisis de Datos: Evolución y Crecimiento</a:t>
            </a:r>
          </a:p>
        </p:txBody>
      </p:sp>
    </p:spTree>
    <p:extLst>
      <p:ext uri="{BB962C8B-B14F-4D97-AF65-F5344CB8AC3E}">
        <p14:creationId xmlns:p14="http://schemas.microsoft.com/office/powerpoint/2010/main" val="21171183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AE2B8535-CEE2-A87E-078B-914C70398D5A}"/>
              </a:ext>
            </a:extLst>
          </p:cNvPr>
          <p:cNvSpPr txBox="1"/>
          <p:nvPr/>
        </p:nvSpPr>
        <p:spPr>
          <a:xfrm>
            <a:off x="538616" y="1817195"/>
            <a:ext cx="10721293" cy="4935005"/>
          </a:xfrm>
          <a:prstGeom prst="rect">
            <a:avLst/>
          </a:prstGeom>
          <a:noFill/>
        </p:spPr>
        <p:txBody>
          <a:bodyPr wrap="square">
            <a:spAutoFit/>
          </a:bodyPr>
          <a:lstStyle/>
          <a:p>
            <a:pPr marL="342900" lvl="0" indent="-342900" algn="just">
              <a:lnSpc>
                <a:spcPct val="107000"/>
              </a:lnSpc>
              <a:spcAft>
                <a:spcPts val="800"/>
              </a:spcAft>
              <a:buFont typeface="+mj-lt"/>
              <a:buAutoNum type="arabicPeriod"/>
              <a:tabLst>
                <a:tab pos="457200" algn="l"/>
              </a:tabLst>
            </a:pPr>
            <a:r>
              <a:rPr lang="es-CO"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Avances Tecnológicos</a:t>
            </a:r>
            <a:r>
              <a:rPr lang="es-CO" b="1" kern="100" dirty="0">
                <a:effectLst/>
                <a:latin typeface="Calibri" panose="020F0502020204030204" pitchFamily="34" charset="0"/>
                <a:ea typeface="Calibri" panose="020F0502020204030204" pitchFamily="34" charset="0"/>
                <a:cs typeface="Times New Roman" panose="02020603050405020304" pitchFamily="18" charset="0"/>
              </a:rPr>
              <a:t>: </a:t>
            </a:r>
            <a:r>
              <a:rPr lang="es-CO" kern="100" dirty="0">
                <a:effectLst/>
                <a:latin typeface="Calibri" panose="020F0502020204030204" pitchFamily="34" charset="0"/>
                <a:ea typeface="Calibri" panose="020F0502020204030204" pitchFamily="34" charset="0"/>
                <a:cs typeface="Times New Roman" panose="02020603050405020304" pitchFamily="18" charset="0"/>
              </a:rPr>
              <a:t>La analítica de datos ha experimentado un crecimiento exponencial en las últimas décadas gracias a los avances tecnológicos. La capacidad de almacenar grandes volúmenes de datos y el desarrollo de algoritmos más sofisticados han impulsado la evolución de esta disciplina.</a:t>
            </a:r>
          </a:p>
          <a:p>
            <a:pPr marL="342900" lvl="0" indent="-342900" algn="just">
              <a:lnSpc>
                <a:spcPct val="107000"/>
              </a:lnSpc>
              <a:spcAft>
                <a:spcPts val="800"/>
              </a:spcAft>
              <a:buFont typeface="+mj-lt"/>
              <a:buAutoNum type="arabicPeriod"/>
              <a:tabLst>
                <a:tab pos="457200" algn="l"/>
              </a:tabLst>
            </a:pPr>
            <a:r>
              <a:rPr lang="es-CO"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Big Data</a:t>
            </a:r>
            <a:r>
              <a:rPr lang="es-CO" b="1" kern="100" dirty="0">
                <a:effectLst/>
                <a:latin typeface="Calibri" panose="020F0502020204030204" pitchFamily="34" charset="0"/>
                <a:ea typeface="Calibri" panose="020F0502020204030204" pitchFamily="34" charset="0"/>
                <a:cs typeface="Times New Roman" panose="02020603050405020304" pitchFamily="18" charset="0"/>
              </a:rPr>
              <a:t>: </a:t>
            </a:r>
            <a:r>
              <a:rPr lang="es-CO" kern="100" dirty="0">
                <a:effectLst/>
                <a:latin typeface="Calibri" panose="020F0502020204030204" pitchFamily="34" charset="0"/>
                <a:ea typeface="Calibri" panose="020F0502020204030204" pitchFamily="34" charset="0"/>
                <a:cs typeface="Times New Roman" panose="02020603050405020304" pitchFamily="18" charset="0"/>
              </a:rPr>
              <a:t>El surgimiento del concepto de Big Data ha sido fundamental en el crecimiento de la analítica de datos. La disponibilidad de enormes conjuntos de datos provenientes de diversas fuentes ha proporcionado nuevas oportunidades para obtener información valiosa y tomar decisiones basadas en datos.</a:t>
            </a:r>
          </a:p>
          <a:p>
            <a:pPr marL="342900" lvl="0" indent="-342900" algn="just">
              <a:lnSpc>
                <a:spcPct val="107000"/>
              </a:lnSpc>
              <a:spcAft>
                <a:spcPts val="800"/>
              </a:spcAft>
              <a:buFont typeface="+mj-lt"/>
              <a:buAutoNum type="arabicPeriod"/>
              <a:tabLst>
                <a:tab pos="457200" algn="l"/>
              </a:tabLst>
            </a:pPr>
            <a:r>
              <a:rPr lang="es-CO"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Democratización de los Datos</a:t>
            </a:r>
            <a:r>
              <a:rPr lang="es-CO" b="1" kern="100" dirty="0">
                <a:effectLst/>
                <a:latin typeface="Calibri" panose="020F0502020204030204" pitchFamily="34" charset="0"/>
                <a:ea typeface="Calibri" panose="020F0502020204030204" pitchFamily="34" charset="0"/>
                <a:cs typeface="Times New Roman" panose="02020603050405020304" pitchFamily="18" charset="0"/>
              </a:rPr>
              <a:t>: </a:t>
            </a:r>
            <a:r>
              <a:rPr lang="es-CO" kern="100" dirty="0">
                <a:effectLst/>
                <a:latin typeface="Calibri" panose="020F0502020204030204" pitchFamily="34" charset="0"/>
                <a:ea typeface="Calibri" panose="020F0502020204030204" pitchFamily="34" charset="0"/>
                <a:cs typeface="Times New Roman" panose="02020603050405020304" pitchFamily="18" charset="0"/>
              </a:rPr>
              <a:t>La democratización de los datos ha permitido que un mayor número de personas accedan y trabajen con datos. Las herramientas y plataformas de análisis de datos cada vez más accesibles han contribuido a expandir el alcance de la analítica más allá de los expertos en tecnología y estadística.</a:t>
            </a:r>
          </a:p>
          <a:p>
            <a:pPr marL="342900" lvl="0" indent="-342900" algn="just">
              <a:lnSpc>
                <a:spcPct val="107000"/>
              </a:lnSpc>
              <a:spcAft>
                <a:spcPts val="800"/>
              </a:spcAft>
              <a:buFont typeface="+mj-lt"/>
              <a:buAutoNum type="arabicPeriod"/>
              <a:tabLst>
                <a:tab pos="457200" algn="l"/>
              </a:tabLst>
            </a:pPr>
            <a:r>
              <a:rPr lang="es-CO"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Auge de la Inteligencia Artificial y el Aprendizaje Automático</a:t>
            </a:r>
            <a:r>
              <a:rPr lang="es-CO" b="1" kern="100" dirty="0">
                <a:effectLst/>
                <a:latin typeface="Calibri" panose="020F0502020204030204" pitchFamily="34" charset="0"/>
                <a:ea typeface="Calibri" panose="020F0502020204030204" pitchFamily="34" charset="0"/>
                <a:cs typeface="Times New Roman" panose="02020603050405020304" pitchFamily="18" charset="0"/>
              </a:rPr>
              <a:t>: </a:t>
            </a:r>
            <a:r>
              <a:rPr lang="es-CO" kern="100" dirty="0">
                <a:effectLst/>
                <a:latin typeface="Calibri" panose="020F0502020204030204" pitchFamily="34" charset="0"/>
                <a:ea typeface="Calibri" panose="020F0502020204030204" pitchFamily="34" charset="0"/>
                <a:cs typeface="Times New Roman" panose="02020603050405020304" pitchFamily="18" charset="0"/>
              </a:rPr>
              <a:t>La integración de la inteligencia artificial (IA) y el aprendizaje automático (ML) en la analítica de datos ha revolucionado la forma en que se realizan los análisis. Estas tecnologías permiten la automatización de procesos, la identificación de patrones complejos y la generación de insights más profundos a partir de los datos.</a:t>
            </a:r>
          </a:p>
          <a:p>
            <a:pPr algn="just">
              <a:lnSpc>
                <a:spcPct val="107000"/>
              </a:lnSpc>
              <a:spcAft>
                <a:spcPts val="800"/>
              </a:spcAft>
            </a:pP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CuadroTexto 7">
            <a:extLst>
              <a:ext uri="{FF2B5EF4-FFF2-40B4-BE49-F238E27FC236}">
                <a16:creationId xmlns:a16="http://schemas.microsoft.com/office/drawing/2014/main" id="{B1EF3380-A6EF-807D-C5FF-C6CDF0841BC8}"/>
              </a:ext>
            </a:extLst>
          </p:cNvPr>
          <p:cNvSpPr txBox="1"/>
          <p:nvPr/>
        </p:nvSpPr>
        <p:spPr>
          <a:xfrm>
            <a:off x="6384442" y="248040"/>
            <a:ext cx="5726278" cy="461665"/>
          </a:xfrm>
          <a:prstGeom prst="rect">
            <a:avLst/>
          </a:prstGeom>
          <a:noFill/>
        </p:spPr>
        <p:txBody>
          <a:bodyPr wrap="square">
            <a:spAutoFit/>
          </a:bodyPr>
          <a:lstStyle/>
          <a:p>
            <a:r>
              <a:rPr lang="es-ES" sz="2400" b="1" dirty="0">
                <a:solidFill>
                  <a:schemeClr val="bg1"/>
                </a:solidFill>
              </a:rPr>
              <a:t>Análisis de Datos – Evolución y Crecimiento</a:t>
            </a:r>
          </a:p>
        </p:txBody>
      </p:sp>
    </p:spTree>
    <p:extLst>
      <p:ext uri="{BB962C8B-B14F-4D97-AF65-F5344CB8AC3E}">
        <p14:creationId xmlns:p14="http://schemas.microsoft.com/office/powerpoint/2010/main" val="40585625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ángulo 15">
            <a:extLst>
              <a:ext uri="{FF2B5EF4-FFF2-40B4-BE49-F238E27FC236}">
                <a16:creationId xmlns:a16="http://schemas.microsoft.com/office/drawing/2014/main" id="{6B297F6B-5859-7C42-27E3-8C09BB5FEE4A}"/>
              </a:ext>
            </a:extLst>
          </p:cNvPr>
          <p:cNvSpPr/>
          <p:nvPr/>
        </p:nvSpPr>
        <p:spPr>
          <a:xfrm>
            <a:off x="3820982" y="1717576"/>
            <a:ext cx="4039311" cy="584775"/>
          </a:xfrm>
          <a:prstGeom prst="rect">
            <a:avLst/>
          </a:prstGeom>
          <a:noFill/>
        </p:spPr>
        <p:txBody>
          <a:bodyPr wrap="none" lIns="91440" tIns="45720" rIns="91440" bIns="45720">
            <a:spAutoFit/>
          </a:bodyPr>
          <a:lstStyle/>
          <a:p>
            <a:pPr algn="ctr"/>
            <a:r>
              <a:rPr lang="es-ES" sz="3200" b="1" dirty="0">
                <a:ln w="6600">
                  <a:solidFill>
                    <a:schemeClr val="accent2"/>
                  </a:solidFill>
                  <a:prstDash val="solid"/>
                </a:ln>
                <a:solidFill>
                  <a:schemeClr val="accent5">
                    <a:lumMod val="50000"/>
                  </a:schemeClr>
                </a:solidFill>
                <a:effectLst>
                  <a:outerShdw dist="38100" dir="2700000" algn="tl" rotWithShape="0">
                    <a:schemeClr val="accent2"/>
                  </a:outerShdw>
                </a:effectLst>
              </a:rPr>
              <a:t>Identificación Material</a:t>
            </a:r>
          </a:p>
        </p:txBody>
      </p:sp>
      <p:graphicFrame>
        <p:nvGraphicFramePr>
          <p:cNvPr id="2" name="Tabla 6">
            <a:extLst>
              <a:ext uri="{FF2B5EF4-FFF2-40B4-BE49-F238E27FC236}">
                <a16:creationId xmlns:a16="http://schemas.microsoft.com/office/drawing/2014/main" id="{52E74063-77DB-3A2C-E24C-6D6A913108A2}"/>
              </a:ext>
            </a:extLst>
          </p:cNvPr>
          <p:cNvGraphicFramePr>
            <a:graphicFrameLocks noGrp="1"/>
          </p:cNvGraphicFramePr>
          <p:nvPr>
            <p:extLst>
              <p:ext uri="{D42A27DB-BD31-4B8C-83A1-F6EECF244321}">
                <p14:modId xmlns:p14="http://schemas.microsoft.com/office/powerpoint/2010/main" val="609963191"/>
              </p:ext>
            </p:extLst>
          </p:nvPr>
        </p:nvGraphicFramePr>
        <p:xfrm>
          <a:off x="940128" y="2849859"/>
          <a:ext cx="9647129" cy="1676932"/>
        </p:xfrm>
        <a:graphic>
          <a:graphicData uri="http://schemas.openxmlformats.org/drawingml/2006/table">
            <a:tbl>
              <a:tblPr firstRow="1" bandRow="1"/>
              <a:tblGrid>
                <a:gridCol w="2803295">
                  <a:extLst>
                    <a:ext uri="{9D8B030D-6E8A-4147-A177-3AD203B41FA5}">
                      <a16:colId xmlns:a16="http://schemas.microsoft.com/office/drawing/2014/main" val="3972895521"/>
                    </a:ext>
                  </a:extLst>
                </a:gridCol>
                <a:gridCol w="6843834">
                  <a:extLst>
                    <a:ext uri="{9D8B030D-6E8A-4147-A177-3AD203B41FA5}">
                      <a16:colId xmlns:a16="http://schemas.microsoft.com/office/drawing/2014/main" val="2504204390"/>
                    </a:ext>
                  </a:extLst>
                </a:gridCol>
              </a:tblGrid>
              <a:tr h="400898">
                <a:tc>
                  <a:txBody>
                    <a:bodyPr/>
                    <a:lstStyle/>
                    <a:p>
                      <a:r>
                        <a:rPr lang="es-CO" sz="2400" dirty="0"/>
                        <a:t>Bootcamp</a:t>
                      </a:r>
                    </a:p>
                  </a:txBody>
                  <a:tcPr marL="121920" marR="121920" marT="60960" marB="60960">
                    <a:solidFill>
                      <a:schemeClr val="accent2">
                        <a:lumMod val="20000"/>
                        <a:lumOff val="80000"/>
                      </a:schemeClr>
                    </a:solidFill>
                  </a:tcPr>
                </a:tc>
                <a:tc>
                  <a:txBody>
                    <a:bodyPr/>
                    <a:lstStyle/>
                    <a:p>
                      <a:r>
                        <a:rPr lang="es-ES" sz="2400" dirty="0"/>
                        <a:t>Soluciones de Futuro con IA y Datos </a:t>
                      </a:r>
                      <a:r>
                        <a:rPr lang="es-CO" sz="2400" dirty="0"/>
                        <a:t>- </a:t>
                      </a:r>
                      <a:r>
                        <a:rPr lang="es-CO" sz="2400" b="1" dirty="0"/>
                        <a:t>Intermedio</a:t>
                      </a:r>
                    </a:p>
                  </a:txBody>
                  <a:tcPr marL="121920" marR="121920" marT="60960" marB="60960"/>
                </a:tc>
                <a:extLst>
                  <a:ext uri="{0D108BD9-81ED-4DB2-BD59-A6C34878D82A}">
                    <a16:rowId xmlns:a16="http://schemas.microsoft.com/office/drawing/2014/main" val="1042638340"/>
                  </a:ext>
                </a:extLst>
              </a:tr>
              <a:tr h="406312">
                <a:tc>
                  <a:txBody>
                    <a:bodyPr/>
                    <a:lstStyle/>
                    <a:p>
                      <a:r>
                        <a:rPr lang="es-CO" sz="2400" dirty="0"/>
                        <a:t>Módulo</a:t>
                      </a:r>
                    </a:p>
                  </a:txBody>
                  <a:tcPr marL="121920" marR="121920" marT="60960" marB="60960">
                    <a:solidFill>
                      <a:schemeClr val="accent2">
                        <a:lumMod val="20000"/>
                        <a:lumOff val="80000"/>
                      </a:schemeClr>
                    </a:solidFill>
                  </a:tcPr>
                </a:tc>
                <a:tc>
                  <a:txBody>
                    <a:bodyPr/>
                    <a:lstStyle/>
                    <a:p>
                      <a:r>
                        <a:rPr lang="es-ES" sz="2400" dirty="0"/>
                        <a:t>Desarrollo de soluciones basadas en datos</a:t>
                      </a:r>
                    </a:p>
                  </a:txBody>
                  <a:tcPr marL="121920" marR="121920" marT="60960" marB="60960"/>
                </a:tc>
                <a:extLst>
                  <a:ext uri="{0D108BD9-81ED-4DB2-BD59-A6C34878D82A}">
                    <a16:rowId xmlns:a16="http://schemas.microsoft.com/office/drawing/2014/main" val="1649932601"/>
                  </a:ext>
                </a:extLst>
              </a:tr>
              <a:tr h="701572">
                <a:tc>
                  <a:txBody>
                    <a:bodyPr/>
                    <a:lstStyle/>
                    <a:p>
                      <a:r>
                        <a:rPr lang="es-CO" sz="2400" dirty="0"/>
                        <a:t>Eje Temático</a:t>
                      </a:r>
                    </a:p>
                  </a:txBody>
                  <a:tcPr marL="121920" marR="121920" marT="60960" marB="60960">
                    <a:solidFill>
                      <a:schemeClr val="accent2">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s-CO" sz="2400" dirty="0"/>
                        <a:t>Introducción Análisis de Datos</a:t>
                      </a:r>
                    </a:p>
                  </a:txBody>
                  <a:tcPr marL="121920" marR="121920" marT="60960" marB="60960"/>
                </a:tc>
                <a:extLst>
                  <a:ext uri="{0D108BD9-81ED-4DB2-BD59-A6C34878D82A}">
                    <a16:rowId xmlns:a16="http://schemas.microsoft.com/office/drawing/2014/main" val="1247575029"/>
                  </a:ext>
                </a:extLst>
              </a:tr>
            </a:tbl>
          </a:graphicData>
        </a:graphic>
      </p:graphicFrame>
    </p:spTree>
    <p:extLst>
      <p:ext uri="{BB962C8B-B14F-4D97-AF65-F5344CB8AC3E}">
        <p14:creationId xmlns:p14="http://schemas.microsoft.com/office/powerpoint/2010/main" val="37154347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19D8CB-4360-4972-0871-A0519E22DD39}"/>
              </a:ext>
            </a:extLst>
          </p:cNvPr>
          <p:cNvSpPr txBox="1"/>
          <p:nvPr/>
        </p:nvSpPr>
        <p:spPr>
          <a:xfrm>
            <a:off x="495074" y="1940612"/>
            <a:ext cx="10721293" cy="3646960"/>
          </a:xfrm>
          <a:prstGeom prst="rect">
            <a:avLst/>
          </a:prstGeom>
          <a:noFill/>
        </p:spPr>
        <p:txBody>
          <a:bodyPr wrap="square">
            <a:spAutoFit/>
          </a:bodyPr>
          <a:lstStyle/>
          <a:p>
            <a:pPr marL="342900" lvl="0" indent="-342900" algn="just">
              <a:lnSpc>
                <a:spcPct val="107000"/>
              </a:lnSpc>
              <a:spcAft>
                <a:spcPts val="800"/>
              </a:spcAft>
              <a:buFont typeface="+mj-lt"/>
              <a:buAutoNum type="arabicPeriod" startAt="5"/>
              <a:tabLst>
                <a:tab pos="457200" algn="l"/>
              </a:tabLst>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Enfoque en la Experiencia del Cliente</a:t>
            </a: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En el ámbito empresarial, el crecimiento de la analítica de datos se ha centrado en mejorar la experiencia del cliente. Las organizaciones utilizan análisis avanzados para comprender mejor las necesidades y preferencias de los clientes, personalizar productos y servicios, y ofrecer experiencias más satisfactorias.</a:t>
            </a:r>
          </a:p>
          <a:p>
            <a:pPr marL="342900" lvl="0" indent="-342900" algn="just">
              <a:lnSpc>
                <a:spcPct val="107000"/>
              </a:lnSpc>
              <a:spcAft>
                <a:spcPts val="800"/>
              </a:spcAft>
              <a:buFont typeface="+mj-lt"/>
              <a:buAutoNum type="arabicPeriod" startAt="5"/>
              <a:tabLst>
                <a:tab pos="457200" algn="l"/>
              </a:tabLst>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Aplicaciones en Diversos Sectores</a:t>
            </a: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La analítica de datos se ha extendido a una amplia gama de sectores, incluyendo comercio electrónico, salud, finanzas, educación, gobierno y más. Cada sector utiliza análisis de datos de manera única para abordar desafíos específicos y aprovechar nuevas oportunidades.</a:t>
            </a:r>
          </a:p>
          <a:p>
            <a:pPr marL="342900" lvl="0" indent="-342900" algn="just">
              <a:lnSpc>
                <a:spcPct val="107000"/>
              </a:lnSpc>
              <a:spcAft>
                <a:spcPts val="800"/>
              </a:spcAft>
              <a:buFont typeface="+mj-lt"/>
              <a:buAutoNum type="arabicPeriod" startAt="5"/>
              <a:tabLst>
                <a:tab pos="457200" algn="l"/>
              </a:tabLst>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Cultura Data-Driven</a:t>
            </a: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En la actualidad, muchas organizaciones están adoptando una cultura data-driven, en la que las decisiones se basan en evidencia obtenida a partir del análisis de datos. Esto ha llevado a una mayor demanda de profesionales capacitados en analítica de datos y ha impulsado el crecimiento del campo.</a:t>
            </a:r>
          </a:p>
          <a:p>
            <a:pPr algn="just">
              <a:lnSpc>
                <a:spcPct val="107000"/>
              </a:lnSpc>
              <a:spcAft>
                <a:spcPts val="800"/>
              </a:spcAft>
            </a:pP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CuadroTexto 1">
            <a:extLst>
              <a:ext uri="{FF2B5EF4-FFF2-40B4-BE49-F238E27FC236}">
                <a16:creationId xmlns:a16="http://schemas.microsoft.com/office/drawing/2014/main" id="{42C41AA5-FEAE-8D00-5740-FE927D9D0075}"/>
              </a:ext>
            </a:extLst>
          </p:cNvPr>
          <p:cNvSpPr txBox="1"/>
          <p:nvPr/>
        </p:nvSpPr>
        <p:spPr>
          <a:xfrm>
            <a:off x="6384442" y="248040"/>
            <a:ext cx="5726278" cy="461665"/>
          </a:xfrm>
          <a:prstGeom prst="rect">
            <a:avLst/>
          </a:prstGeom>
          <a:noFill/>
        </p:spPr>
        <p:txBody>
          <a:bodyPr wrap="square">
            <a:spAutoFit/>
          </a:bodyPr>
          <a:lstStyle/>
          <a:p>
            <a:r>
              <a:rPr lang="es-ES" sz="2400" b="1" dirty="0">
                <a:solidFill>
                  <a:schemeClr val="bg1"/>
                </a:solidFill>
              </a:rPr>
              <a:t>Análisis de Datos – Evolución y Crecimiento</a:t>
            </a:r>
          </a:p>
        </p:txBody>
      </p:sp>
    </p:spTree>
    <p:extLst>
      <p:ext uri="{BB962C8B-B14F-4D97-AF65-F5344CB8AC3E}">
        <p14:creationId xmlns:p14="http://schemas.microsoft.com/office/powerpoint/2010/main" val="29598559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42C41AA5-FEAE-8D00-5740-FE927D9D0075}"/>
              </a:ext>
            </a:extLst>
          </p:cNvPr>
          <p:cNvSpPr txBox="1"/>
          <p:nvPr/>
        </p:nvSpPr>
        <p:spPr>
          <a:xfrm>
            <a:off x="6384442" y="248040"/>
            <a:ext cx="5726278" cy="461665"/>
          </a:xfrm>
          <a:prstGeom prst="rect">
            <a:avLst/>
          </a:prstGeom>
          <a:noFill/>
        </p:spPr>
        <p:txBody>
          <a:bodyPr wrap="square">
            <a:spAutoFit/>
          </a:bodyPr>
          <a:lstStyle/>
          <a:p>
            <a:r>
              <a:rPr lang="es-ES" sz="2400" b="1" dirty="0">
                <a:solidFill>
                  <a:schemeClr val="bg1"/>
                </a:solidFill>
              </a:rPr>
              <a:t>Análisis de Datos – Evolución y Crecimiento</a:t>
            </a:r>
          </a:p>
        </p:txBody>
      </p:sp>
      <p:sp>
        <p:nvSpPr>
          <p:cNvPr id="4" name="Título 8">
            <a:extLst>
              <a:ext uri="{FF2B5EF4-FFF2-40B4-BE49-F238E27FC236}">
                <a16:creationId xmlns:a16="http://schemas.microsoft.com/office/drawing/2014/main" id="{832D83A8-67C5-4EC7-AD0B-7450F5AD84A8}"/>
              </a:ext>
            </a:extLst>
          </p:cNvPr>
          <p:cNvSpPr txBox="1">
            <a:spLocks/>
          </p:cNvSpPr>
          <p:nvPr/>
        </p:nvSpPr>
        <p:spPr>
          <a:xfrm>
            <a:off x="713370" y="3141449"/>
            <a:ext cx="2251773" cy="1135545"/>
          </a:xfr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s-MX" sz="1600" b="1" noProof="1">
                <a:latin typeface="Arial Black" panose="020B0A04020102020204" pitchFamily="34" charset="0"/>
                <a:ea typeface="Amazon Ember Heavy" panose="020B0603020204020204" pitchFamily="34" charset="0"/>
                <a:cs typeface="Amazon Ember Heavy" panose="020B0603020204020204" pitchFamily="34" charset="0"/>
                <a:hlinkClick r:id="rId2"/>
              </a:rPr>
              <a:t>Tirar el dado y responder la pregunta</a:t>
            </a:r>
            <a:endParaRPr lang="pt-PT" sz="1600" b="1" noProof="1">
              <a:latin typeface="Arial Black" panose="020B0A04020102020204" pitchFamily="34" charset="0"/>
              <a:ea typeface="Amazon Ember Heavy" panose="020B0603020204020204" pitchFamily="34" charset="0"/>
              <a:cs typeface="Amazon Ember Heavy" panose="020B0603020204020204" pitchFamily="34" charset="0"/>
            </a:endParaRPr>
          </a:p>
        </p:txBody>
      </p:sp>
      <p:pic>
        <p:nvPicPr>
          <p:cNvPr id="6" name="Imagen 5">
            <a:extLst>
              <a:ext uri="{FF2B5EF4-FFF2-40B4-BE49-F238E27FC236}">
                <a16:creationId xmlns:a16="http://schemas.microsoft.com/office/drawing/2014/main" id="{C41195E1-9660-49C2-B47E-2ABC4A5F7B62}"/>
              </a:ext>
            </a:extLst>
          </p:cNvPr>
          <p:cNvPicPr>
            <a:picLocks noChangeAspect="1"/>
          </p:cNvPicPr>
          <p:nvPr/>
        </p:nvPicPr>
        <p:blipFill>
          <a:blip r:embed="rId3"/>
          <a:stretch>
            <a:fillRect/>
          </a:stretch>
        </p:blipFill>
        <p:spPr>
          <a:xfrm>
            <a:off x="3243504" y="1803955"/>
            <a:ext cx="8468907" cy="3810532"/>
          </a:xfrm>
          <a:prstGeom prst="rect">
            <a:avLst/>
          </a:prstGeom>
        </p:spPr>
      </p:pic>
    </p:spTree>
    <p:extLst>
      <p:ext uri="{BB962C8B-B14F-4D97-AF65-F5344CB8AC3E}">
        <p14:creationId xmlns:p14="http://schemas.microsoft.com/office/powerpoint/2010/main" val="37032963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CB5C46EA-CCDD-1187-9FE2-951ABB716F41}"/>
              </a:ext>
            </a:extLst>
          </p:cNvPr>
          <p:cNvSpPr/>
          <p:nvPr/>
        </p:nvSpPr>
        <p:spPr>
          <a:xfrm>
            <a:off x="3177553" y="3303369"/>
            <a:ext cx="4626588" cy="584775"/>
          </a:xfrm>
          <a:prstGeom prst="rect">
            <a:avLst/>
          </a:prstGeom>
          <a:noFill/>
        </p:spPr>
        <p:txBody>
          <a:bodyPr wrap="none" lIns="91440" tIns="45720" rIns="91440" bIns="45720">
            <a:spAutoFit/>
          </a:bodyPr>
          <a:lstStyle/>
          <a:p>
            <a:pPr algn="ctr"/>
            <a:r>
              <a:rPr lang="es-ES" sz="3200" b="1" dirty="0">
                <a:ln w="6600">
                  <a:solidFill>
                    <a:schemeClr val="accent2"/>
                  </a:solidFill>
                  <a:prstDash val="solid"/>
                </a:ln>
                <a:solidFill>
                  <a:schemeClr val="accent5">
                    <a:lumMod val="50000"/>
                  </a:schemeClr>
                </a:solidFill>
                <a:effectLst>
                  <a:outerShdw dist="38100" dir="2700000" algn="tl" rotWithShape="0">
                    <a:schemeClr val="accent2"/>
                  </a:outerShdw>
                </a:effectLst>
              </a:rPr>
              <a:t>Análisis de Datos: Proceso</a:t>
            </a:r>
          </a:p>
        </p:txBody>
      </p:sp>
    </p:spTree>
    <p:extLst>
      <p:ext uri="{BB962C8B-B14F-4D97-AF65-F5344CB8AC3E}">
        <p14:creationId xmlns:p14="http://schemas.microsoft.com/office/powerpoint/2010/main" val="5301438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descr="Diagrama&#10;&#10;Descripción generada automáticamente">
            <a:extLst>
              <a:ext uri="{FF2B5EF4-FFF2-40B4-BE49-F238E27FC236}">
                <a16:creationId xmlns:a16="http://schemas.microsoft.com/office/drawing/2014/main" id="{974D8EA4-B30A-B438-5F7D-3FE5E75392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18948" y="1605416"/>
            <a:ext cx="5985721" cy="4479697"/>
          </a:xfrm>
          <a:prstGeom prst="rect">
            <a:avLst/>
          </a:prstGeom>
        </p:spPr>
      </p:pic>
      <p:sp>
        <p:nvSpPr>
          <p:cNvPr id="6" name="CuadroTexto 5">
            <a:extLst>
              <a:ext uri="{FF2B5EF4-FFF2-40B4-BE49-F238E27FC236}">
                <a16:creationId xmlns:a16="http://schemas.microsoft.com/office/drawing/2014/main" id="{AF60B6D6-A98F-1B82-A36E-C2BDA1916BED}"/>
              </a:ext>
            </a:extLst>
          </p:cNvPr>
          <p:cNvSpPr txBox="1"/>
          <p:nvPr/>
        </p:nvSpPr>
        <p:spPr>
          <a:xfrm>
            <a:off x="7020560" y="230835"/>
            <a:ext cx="4267200" cy="461665"/>
          </a:xfrm>
          <a:prstGeom prst="rect">
            <a:avLst/>
          </a:prstGeom>
          <a:noFill/>
        </p:spPr>
        <p:txBody>
          <a:bodyPr wrap="square">
            <a:spAutoFit/>
          </a:bodyPr>
          <a:lstStyle/>
          <a:p>
            <a:r>
              <a:rPr lang="es-CO" sz="2400" b="1" dirty="0">
                <a:solidFill>
                  <a:schemeClr val="bg1"/>
                </a:solidFill>
              </a:rPr>
              <a:t>Análisis de Datos – Proceso</a:t>
            </a:r>
          </a:p>
        </p:txBody>
      </p:sp>
    </p:spTree>
    <p:extLst>
      <p:ext uri="{BB962C8B-B14F-4D97-AF65-F5344CB8AC3E}">
        <p14:creationId xmlns:p14="http://schemas.microsoft.com/office/powerpoint/2010/main" val="26487798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descr="Diagrama&#10;&#10;Descripción generada automáticamente">
            <a:extLst>
              <a:ext uri="{FF2B5EF4-FFF2-40B4-BE49-F238E27FC236}">
                <a16:creationId xmlns:a16="http://schemas.microsoft.com/office/drawing/2014/main" id="{38606FC7-E919-5D21-3C95-9A44F29DE7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5058" y="1782745"/>
            <a:ext cx="6215790" cy="4402851"/>
          </a:xfrm>
          <a:prstGeom prst="rect">
            <a:avLst/>
          </a:prstGeom>
        </p:spPr>
      </p:pic>
      <p:sp>
        <p:nvSpPr>
          <p:cNvPr id="4" name="Rectángulo 3">
            <a:extLst>
              <a:ext uri="{FF2B5EF4-FFF2-40B4-BE49-F238E27FC236}">
                <a16:creationId xmlns:a16="http://schemas.microsoft.com/office/drawing/2014/main" id="{50493598-B35D-E2AE-532A-6294A91CA67E}"/>
              </a:ext>
            </a:extLst>
          </p:cNvPr>
          <p:cNvSpPr/>
          <p:nvPr/>
        </p:nvSpPr>
        <p:spPr>
          <a:xfrm>
            <a:off x="7994760" y="4510520"/>
            <a:ext cx="3689497" cy="754912"/>
          </a:xfrm>
          <a:prstGeom prst="rect">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IA – Machine Learning (ML)</a:t>
            </a:r>
            <a:endParaRPr lang="es-CO" dirty="0"/>
          </a:p>
        </p:txBody>
      </p:sp>
      <p:sp>
        <p:nvSpPr>
          <p:cNvPr id="5" name="Rectángulo 4">
            <a:extLst>
              <a:ext uri="{FF2B5EF4-FFF2-40B4-BE49-F238E27FC236}">
                <a16:creationId xmlns:a16="http://schemas.microsoft.com/office/drawing/2014/main" id="{4F759031-133F-2641-1071-46B8B06AA933}"/>
              </a:ext>
            </a:extLst>
          </p:cNvPr>
          <p:cNvSpPr/>
          <p:nvPr/>
        </p:nvSpPr>
        <p:spPr>
          <a:xfrm>
            <a:off x="7994761" y="3202677"/>
            <a:ext cx="3689497" cy="754912"/>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Actividades Ciencia de Datos</a:t>
            </a:r>
            <a:endParaRPr lang="es-CO" dirty="0"/>
          </a:p>
        </p:txBody>
      </p:sp>
      <p:sp>
        <p:nvSpPr>
          <p:cNvPr id="6" name="CuadroTexto 5">
            <a:extLst>
              <a:ext uri="{FF2B5EF4-FFF2-40B4-BE49-F238E27FC236}">
                <a16:creationId xmlns:a16="http://schemas.microsoft.com/office/drawing/2014/main" id="{92661205-90D1-C0EE-529F-36BA69548C39}"/>
              </a:ext>
            </a:extLst>
          </p:cNvPr>
          <p:cNvSpPr txBox="1"/>
          <p:nvPr/>
        </p:nvSpPr>
        <p:spPr>
          <a:xfrm>
            <a:off x="7994760" y="2589983"/>
            <a:ext cx="1902389" cy="369332"/>
          </a:xfrm>
          <a:prstGeom prst="rect">
            <a:avLst/>
          </a:prstGeom>
          <a:noFill/>
        </p:spPr>
        <p:txBody>
          <a:bodyPr wrap="square">
            <a:spAutoFit/>
          </a:bodyPr>
          <a:lstStyle/>
          <a:p>
            <a:r>
              <a:rPr lang="es-CO" b="1" dirty="0"/>
              <a:t>Convenciones:</a:t>
            </a:r>
          </a:p>
        </p:txBody>
      </p:sp>
      <p:sp>
        <p:nvSpPr>
          <p:cNvPr id="2" name="CuadroTexto 1">
            <a:extLst>
              <a:ext uri="{FF2B5EF4-FFF2-40B4-BE49-F238E27FC236}">
                <a16:creationId xmlns:a16="http://schemas.microsoft.com/office/drawing/2014/main" id="{477F3D64-449C-9FD8-955E-9C6C0F628B03}"/>
              </a:ext>
            </a:extLst>
          </p:cNvPr>
          <p:cNvSpPr txBox="1"/>
          <p:nvPr/>
        </p:nvSpPr>
        <p:spPr>
          <a:xfrm>
            <a:off x="7020560" y="314645"/>
            <a:ext cx="4267200" cy="461665"/>
          </a:xfrm>
          <a:prstGeom prst="rect">
            <a:avLst/>
          </a:prstGeom>
          <a:noFill/>
        </p:spPr>
        <p:txBody>
          <a:bodyPr wrap="square">
            <a:spAutoFit/>
          </a:bodyPr>
          <a:lstStyle/>
          <a:p>
            <a:r>
              <a:rPr lang="es-CO" sz="2400" b="1" dirty="0">
                <a:solidFill>
                  <a:schemeClr val="bg1"/>
                </a:solidFill>
              </a:rPr>
              <a:t>Análisis de Datos – Proceso</a:t>
            </a:r>
          </a:p>
        </p:txBody>
      </p:sp>
    </p:spTree>
    <p:extLst>
      <p:ext uri="{BB962C8B-B14F-4D97-AF65-F5344CB8AC3E}">
        <p14:creationId xmlns:p14="http://schemas.microsoft.com/office/powerpoint/2010/main" val="21897854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198762D0-8358-10EA-6D96-A00825E70305}"/>
              </a:ext>
            </a:extLst>
          </p:cNvPr>
          <p:cNvSpPr txBox="1"/>
          <p:nvPr/>
        </p:nvSpPr>
        <p:spPr>
          <a:xfrm>
            <a:off x="659153" y="1463819"/>
            <a:ext cx="10721293" cy="4752648"/>
          </a:xfrm>
          <a:prstGeom prst="rect">
            <a:avLst/>
          </a:prstGeom>
          <a:noFill/>
        </p:spPr>
        <p:txBody>
          <a:bodyPr wrap="square">
            <a:spAutoFit/>
          </a:bodyPr>
          <a:lstStyle/>
          <a:p>
            <a:pPr algn="just">
              <a:lnSpc>
                <a:spcPct val="107000"/>
              </a:lnSpc>
              <a:spcAft>
                <a:spcPts val="800"/>
              </a:spcAft>
            </a:pPr>
            <a:r>
              <a:rPr lang="es-MX" sz="1800" kern="1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La analítica de datos </a:t>
            </a:r>
            <a:r>
              <a:rPr lang="es-CO" sz="1800" kern="1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sigue un proceso sistemático para convertir datos en información valiosa, conocimiento y toma de decisiones</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 Este proceso consta de varias etapas que se entrelazan y se pueden adaptar según las necesidades y la complejidad del análisis, lo que significa que puede requerir ajustes a medida que se obtienen nuevos datos o se enfrenta a problemas más complejos. Las etapas clave son:</a:t>
            </a:r>
          </a:p>
          <a:p>
            <a:pPr algn="just">
              <a:lnSpc>
                <a:spcPct val="107000"/>
              </a:lnSpc>
              <a:spcAft>
                <a:spcPts val="800"/>
              </a:spcAft>
            </a:pP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1. </a:t>
            </a: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Definición del Problema</a:t>
            </a: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a:t>
            </a: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Comprender claramente el problema o la pregunta de negocio que se pretende abordar con la analítica de datos.</a:t>
            </a:r>
          </a:p>
          <a:p>
            <a:pPr marL="342900" lvl="0" indent="-342900" algn="just">
              <a:lnSpc>
                <a:spcPct val="107000"/>
              </a:lnSpc>
              <a:spcAft>
                <a:spcPts val="800"/>
              </a:spcAft>
              <a:buSzPts val="1000"/>
              <a:buFont typeface="Symbol" panose="05050102010706020507" pitchFamily="18" charset="2"/>
              <a:buChar char=""/>
              <a:tabLst>
                <a:tab pos="457200" algn="l"/>
              </a:tabLst>
            </a:pP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Establecer los objetivos específicos que se buscan alcanzar mediante el análisis.  </a:t>
            </a:r>
          </a:p>
          <a:p>
            <a:pPr algn="just">
              <a:lnSpc>
                <a:spcPct val="107000"/>
              </a:lnSpc>
              <a:spcAft>
                <a:spcPts val="800"/>
              </a:spcAft>
            </a:pP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2. </a:t>
            </a: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Recopilación de Datos:</a:t>
            </a:r>
          </a:p>
          <a:p>
            <a:pPr marL="342900" lvl="0" indent="-342900" algn="just">
              <a:lnSpc>
                <a:spcPct val="107000"/>
              </a:lnSpc>
              <a:spcAft>
                <a:spcPts val="800"/>
              </a:spcAft>
              <a:buSzPts val="1000"/>
              <a:buFont typeface="Symbol" panose="05050102010706020507" pitchFamily="18" charset="2"/>
              <a:buChar char=""/>
              <a:tabLst>
                <a:tab pos="457200" algn="l"/>
              </a:tabLst>
            </a:pP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Identificar y reunir las fuentes de datos relevantes para el análisis.</a:t>
            </a:r>
          </a:p>
          <a:p>
            <a:pPr marL="342900" lvl="0" indent="-342900" algn="just">
              <a:lnSpc>
                <a:spcPct val="107000"/>
              </a:lnSpc>
              <a:spcAft>
                <a:spcPts val="800"/>
              </a:spcAft>
              <a:buSzPts val="1000"/>
              <a:buFont typeface="Symbol" panose="05050102010706020507" pitchFamily="18" charset="2"/>
              <a:buChar char=""/>
              <a:tabLst>
                <a:tab pos="457200" algn="l"/>
              </a:tabLst>
            </a:pP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Obtener conjuntos de datos que abarquen la información necesaria para responder al problema planteado.</a:t>
            </a:r>
          </a:p>
          <a:p>
            <a:pPr marL="342900" lvl="0" indent="-342900" algn="just">
              <a:lnSpc>
                <a:spcPct val="107000"/>
              </a:lnSpc>
              <a:spcAft>
                <a:spcPts val="800"/>
              </a:spcAft>
              <a:buSzPts val="1000"/>
              <a:buFont typeface="Symbol" panose="05050102010706020507" pitchFamily="18" charset="2"/>
              <a:buChar char=""/>
              <a:tabLst>
                <a:tab pos="457200" algn="l"/>
              </a:tabLst>
            </a:pP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CuadroTexto 1">
            <a:extLst>
              <a:ext uri="{FF2B5EF4-FFF2-40B4-BE49-F238E27FC236}">
                <a16:creationId xmlns:a16="http://schemas.microsoft.com/office/drawing/2014/main" id="{7CCB24A8-DC6E-C67A-656D-BE88590AA8DC}"/>
              </a:ext>
            </a:extLst>
          </p:cNvPr>
          <p:cNvSpPr txBox="1"/>
          <p:nvPr/>
        </p:nvSpPr>
        <p:spPr>
          <a:xfrm>
            <a:off x="7020560" y="230835"/>
            <a:ext cx="4267200" cy="461665"/>
          </a:xfrm>
          <a:prstGeom prst="rect">
            <a:avLst/>
          </a:prstGeom>
          <a:noFill/>
        </p:spPr>
        <p:txBody>
          <a:bodyPr wrap="square">
            <a:spAutoFit/>
          </a:bodyPr>
          <a:lstStyle/>
          <a:p>
            <a:r>
              <a:rPr lang="es-CO" sz="2400" b="1" dirty="0">
                <a:solidFill>
                  <a:schemeClr val="bg1"/>
                </a:solidFill>
              </a:rPr>
              <a:t>Análisis de Datos – Proceso</a:t>
            </a:r>
          </a:p>
        </p:txBody>
      </p:sp>
    </p:spTree>
    <p:extLst>
      <p:ext uri="{BB962C8B-B14F-4D97-AF65-F5344CB8AC3E}">
        <p14:creationId xmlns:p14="http://schemas.microsoft.com/office/powerpoint/2010/main" val="27974470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BFE5374F-C0C9-D3CC-171B-0E02A26AC6D9}"/>
              </a:ext>
            </a:extLst>
          </p:cNvPr>
          <p:cNvSpPr txBox="1"/>
          <p:nvPr/>
        </p:nvSpPr>
        <p:spPr>
          <a:xfrm>
            <a:off x="900023" y="1764989"/>
            <a:ext cx="10721293" cy="4262514"/>
          </a:xfrm>
          <a:prstGeom prst="rect">
            <a:avLst/>
          </a:prstGeom>
          <a:noFill/>
        </p:spPr>
        <p:txBody>
          <a:bodyPr wrap="square">
            <a:spAutoFit/>
          </a:bodyPr>
          <a:lstStyle/>
          <a:p>
            <a:pPr algn="just">
              <a:lnSpc>
                <a:spcPct val="107000"/>
              </a:lnSpc>
              <a:spcAft>
                <a:spcPts val="800"/>
              </a:spcAft>
            </a:pP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3</a:t>
            </a: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 Limpieza y Preparación de Datos:</a:t>
            </a:r>
            <a:endParaRPr lang="es-CO" sz="1800"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Evaluar la calidad de los datos y abordar posibles problemas como valores faltantes, duplicados u outliers.</a:t>
            </a:r>
          </a:p>
          <a:p>
            <a:pPr marL="342900" lvl="0" indent="-342900" algn="just">
              <a:lnSpc>
                <a:spcPct val="107000"/>
              </a:lnSpc>
              <a:spcAft>
                <a:spcPts val="800"/>
              </a:spcAft>
              <a:buSzPts val="1000"/>
              <a:buFont typeface="Symbol" panose="05050102010706020507" pitchFamily="18" charset="2"/>
              <a:buChar char=""/>
              <a:tabLst>
                <a:tab pos="457200" algn="l"/>
              </a:tabLst>
            </a:pP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Transformar y estructurar los datos para que sean aptos para el análisis, aplicando técnicas de limpieza y normalización.</a:t>
            </a:r>
          </a:p>
          <a:p>
            <a:pPr algn="just">
              <a:lnSpc>
                <a:spcPct val="107000"/>
              </a:lnSpc>
              <a:spcAft>
                <a:spcPts val="800"/>
              </a:spcAft>
            </a:pP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4. </a:t>
            </a: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Exploración de Datos:</a:t>
            </a:r>
            <a:endParaRPr lang="es-CO" sz="1800"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Realizar un análisis exploratorio de los datos para comprender sus características.</a:t>
            </a:r>
          </a:p>
          <a:p>
            <a:pPr marL="342900" lvl="0" indent="-342900" algn="just">
              <a:lnSpc>
                <a:spcPct val="107000"/>
              </a:lnSpc>
              <a:spcAft>
                <a:spcPts val="800"/>
              </a:spcAft>
              <a:buSzPts val="1000"/>
              <a:buFont typeface="Symbol" panose="05050102010706020507" pitchFamily="18" charset="2"/>
              <a:buChar char=""/>
              <a:tabLst>
                <a:tab pos="457200" algn="l"/>
              </a:tabLst>
            </a:pP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Identificar patrones, tendencias y relaciones iniciales que podrían guiar el análisis posterior.</a:t>
            </a:r>
          </a:p>
          <a:p>
            <a:pPr algn="just">
              <a:lnSpc>
                <a:spcPct val="107000"/>
              </a:lnSpc>
              <a:spcAft>
                <a:spcPts val="800"/>
              </a:spcAft>
            </a:pP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5. </a:t>
            </a: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Análisis Descriptivo:</a:t>
            </a:r>
            <a:endParaRPr lang="es-CO" sz="1800"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Aplicar técnicas estadísticas descriptivas para resumir y presentar la información clave.</a:t>
            </a:r>
          </a:p>
          <a:p>
            <a:pPr marL="342900" lvl="0" indent="-342900" algn="just">
              <a:lnSpc>
                <a:spcPct val="107000"/>
              </a:lnSpc>
              <a:spcAft>
                <a:spcPts val="800"/>
              </a:spcAft>
              <a:buSzPts val="1000"/>
              <a:buFont typeface="Symbol" panose="05050102010706020507" pitchFamily="18" charset="2"/>
              <a:buChar char=""/>
              <a:tabLst>
                <a:tab pos="457200" algn="l"/>
              </a:tabLst>
            </a:pP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Utilizar medidas como la media, la mediana y la desviación estándar para caracterizar los datos.</a:t>
            </a:r>
          </a:p>
          <a:p>
            <a:pPr algn="just">
              <a:lnSpc>
                <a:spcPct val="107000"/>
              </a:lnSpc>
              <a:spcAft>
                <a:spcPts val="800"/>
              </a:spcAft>
            </a:pP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CuadroTexto 2">
            <a:extLst>
              <a:ext uri="{FF2B5EF4-FFF2-40B4-BE49-F238E27FC236}">
                <a16:creationId xmlns:a16="http://schemas.microsoft.com/office/drawing/2014/main" id="{B7771FAE-89F7-8AEC-0A21-DCE7412EF567}"/>
              </a:ext>
            </a:extLst>
          </p:cNvPr>
          <p:cNvSpPr txBox="1"/>
          <p:nvPr/>
        </p:nvSpPr>
        <p:spPr>
          <a:xfrm>
            <a:off x="7020560" y="230835"/>
            <a:ext cx="4267200" cy="461665"/>
          </a:xfrm>
          <a:prstGeom prst="rect">
            <a:avLst/>
          </a:prstGeom>
          <a:noFill/>
        </p:spPr>
        <p:txBody>
          <a:bodyPr wrap="square">
            <a:spAutoFit/>
          </a:bodyPr>
          <a:lstStyle/>
          <a:p>
            <a:r>
              <a:rPr lang="es-CO" sz="2400" b="1" dirty="0">
                <a:solidFill>
                  <a:schemeClr val="bg1"/>
                </a:solidFill>
              </a:rPr>
              <a:t>Análisis de Datos – Proceso</a:t>
            </a:r>
          </a:p>
        </p:txBody>
      </p:sp>
    </p:spTree>
    <p:extLst>
      <p:ext uri="{BB962C8B-B14F-4D97-AF65-F5344CB8AC3E}">
        <p14:creationId xmlns:p14="http://schemas.microsoft.com/office/powerpoint/2010/main" val="35035821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648F5C59-156B-844F-B569-5022C5C65D2C}"/>
              </a:ext>
            </a:extLst>
          </p:cNvPr>
          <p:cNvSpPr txBox="1"/>
          <p:nvPr/>
        </p:nvSpPr>
        <p:spPr>
          <a:xfrm>
            <a:off x="641668" y="1842641"/>
            <a:ext cx="10721293" cy="3362011"/>
          </a:xfrm>
          <a:prstGeom prst="rect">
            <a:avLst/>
          </a:prstGeom>
          <a:noFill/>
        </p:spPr>
        <p:txBody>
          <a:bodyPr wrap="square">
            <a:spAutoFit/>
          </a:bodyPr>
          <a:lstStyle/>
          <a:p>
            <a:pPr algn="just">
              <a:lnSpc>
                <a:spcPct val="107000"/>
              </a:lnSpc>
              <a:spcAft>
                <a:spcPts val="800"/>
              </a:spcAft>
            </a:pP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6. </a:t>
            </a: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Modelado Predictivo:</a:t>
            </a:r>
            <a:endParaRPr lang="es-CO" sz="1800"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Desarrollar modelos predictivos para entender las relaciones entre variables y prever futuros resultados.</a:t>
            </a:r>
          </a:p>
          <a:p>
            <a:pPr marL="342900" lvl="0" indent="-342900" algn="just">
              <a:lnSpc>
                <a:spcPct val="107000"/>
              </a:lnSpc>
              <a:spcAft>
                <a:spcPts val="800"/>
              </a:spcAft>
              <a:buSzPts val="1000"/>
              <a:buFont typeface="Symbol" panose="05050102010706020507" pitchFamily="18" charset="2"/>
              <a:buChar char=""/>
              <a:tabLst>
                <a:tab pos="457200" algn="l"/>
              </a:tabLst>
            </a:pP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Aplicar algoritmos de aprendizaje automático para construir modelos basados en patrones identificados en los datos.</a:t>
            </a:r>
          </a:p>
          <a:p>
            <a:pPr algn="just">
              <a:lnSpc>
                <a:spcPct val="107000"/>
              </a:lnSpc>
              <a:spcAft>
                <a:spcPts val="800"/>
              </a:spcAft>
            </a:pP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7. </a:t>
            </a: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Evaluación y Validación:</a:t>
            </a:r>
            <a:endParaRPr lang="es-CO" sz="1800"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Evaluar la efectividad de los modelos y la calidad de los resultados obtenidos.</a:t>
            </a:r>
          </a:p>
          <a:p>
            <a:pPr marL="342900" lvl="0" indent="-342900" algn="just">
              <a:lnSpc>
                <a:spcPct val="107000"/>
              </a:lnSpc>
              <a:spcAft>
                <a:spcPts val="800"/>
              </a:spcAft>
              <a:buSzPts val="1000"/>
              <a:buFont typeface="Symbol" panose="05050102010706020507" pitchFamily="18" charset="2"/>
              <a:buChar char=""/>
              <a:tabLst>
                <a:tab pos="457200" algn="l"/>
              </a:tabLst>
            </a:pP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Validar los modelos utilizando conjuntos de datos de prueba independientes para garantizar su generalización.</a:t>
            </a:r>
          </a:p>
          <a:p>
            <a:pPr algn="just">
              <a:lnSpc>
                <a:spcPct val="107000"/>
              </a:lnSpc>
              <a:spcAft>
                <a:spcPts val="800"/>
              </a:spcAft>
            </a:pP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CuadroTexto 1">
            <a:extLst>
              <a:ext uri="{FF2B5EF4-FFF2-40B4-BE49-F238E27FC236}">
                <a16:creationId xmlns:a16="http://schemas.microsoft.com/office/drawing/2014/main" id="{F8485B06-FA87-8108-3A5E-68B9E92CCA55}"/>
              </a:ext>
            </a:extLst>
          </p:cNvPr>
          <p:cNvSpPr txBox="1"/>
          <p:nvPr/>
        </p:nvSpPr>
        <p:spPr>
          <a:xfrm>
            <a:off x="7020560" y="230835"/>
            <a:ext cx="4267200" cy="461665"/>
          </a:xfrm>
          <a:prstGeom prst="rect">
            <a:avLst/>
          </a:prstGeom>
          <a:noFill/>
        </p:spPr>
        <p:txBody>
          <a:bodyPr wrap="square">
            <a:spAutoFit/>
          </a:bodyPr>
          <a:lstStyle/>
          <a:p>
            <a:r>
              <a:rPr lang="es-CO" sz="2400" b="1" dirty="0">
                <a:solidFill>
                  <a:schemeClr val="bg1"/>
                </a:solidFill>
              </a:rPr>
              <a:t>Análisis de Datos – Proceso</a:t>
            </a:r>
          </a:p>
        </p:txBody>
      </p:sp>
    </p:spTree>
    <p:extLst>
      <p:ext uri="{BB962C8B-B14F-4D97-AF65-F5344CB8AC3E}">
        <p14:creationId xmlns:p14="http://schemas.microsoft.com/office/powerpoint/2010/main" val="40625298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AD85283-C1DA-AFCF-532B-1CD5E012780A}"/>
              </a:ext>
            </a:extLst>
          </p:cNvPr>
          <p:cNvSpPr txBox="1"/>
          <p:nvPr/>
        </p:nvSpPr>
        <p:spPr>
          <a:xfrm>
            <a:off x="505960" y="1657584"/>
            <a:ext cx="10721293" cy="3966150"/>
          </a:xfrm>
          <a:prstGeom prst="rect">
            <a:avLst/>
          </a:prstGeom>
          <a:noFill/>
        </p:spPr>
        <p:txBody>
          <a:bodyPr wrap="square">
            <a:spAutoFit/>
          </a:bodyPr>
          <a:lstStyle/>
          <a:p>
            <a:pPr algn="just">
              <a:lnSpc>
                <a:spcPct val="107000"/>
              </a:lnSpc>
              <a:spcAft>
                <a:spcPts val="800"/>
              </a:spcAft>
            </a:pP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8. </a:t>
            </a: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Interpretación de Resultados</a:t>
            </a: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a:t>
            </a: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Interpretar los resultados del análisis en el contexto del problema inicial.</a:t>
            </a:r>
          </a:p>
          <a:p>
            <a:pPr marL="342900" lvl="0" indent="-342900" algn="just">
              <a:lnSpc>
                <a:spcPct val="107000"/>
              </a:lnSpc>
              <a:spcAft>
                <a:spcPts val="800"/>
              </a:spcAft>
              <a:buSzPts val="1000"/>
              <a:buFont typeface="Symbol" panose="05050102010706020507" pitchFamily="18" charset="2"/>
              <a:buChar char=""/>
              <a:tabLst>
                <a:tab pos="457200" algn="l"/>
              </a:tabLst>
            </a:pP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Comunicar hallazgos de manera clara y efectiva, utilizando visualizaciones y narrativas comprensibles.</a:t>
            </a:r>
          </a:p>
          <a:p>
            <a:pPr algn="just">
              <a:lnSpc>
                <a:spcPct val="107000"/>
              </a:lnSpc>
              <a:spcAft>
                <a:spcPts val="800"/>
              </a:spcAft>
            </a:pP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9. </a:t>
            </a: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Toma de Decisiones:</a:t>
            </a:r>
            <a:endParaRPr lang="es-CO" sz="1800"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Utilizar la información obtenida para respaldar la toma de decisiones informadas.</a:t>
            </a:r>
          </a:p>
          <a:p>
            <a:pPr marL="342900" lvl="0" indent="-342900" algn="just">
              <a:lnSpc>
                <a:spcPct val="107000"/>
              </a:lnSpc>
              <a:spcAft>
                <a:spcPts val="800"/>
              </a:spcAft>
              <a:buSzPts val="1000"/>
              <a:buFont typeface="Symbol" panose="05050102010706020507" pitchFamily="18" charset="2"/>
              <a:buChar char=""/>
              <a:tabLst>
                <a:tab pos="457200" algn="l"/>
              </a:tabLst>
            </a:pP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Implementar acciones basadas en los resultados del análisis.</a:t>
            </a:r>
          </a:p>
          <a:p>
            <a:pPr algn="just">
              <a:lnSpc>
                <a:spcPct val="107000"/>
              </a:lnSpc>
              <a:spcAft>
                <a:spcPts val="800"/>
              </a:spcAft>
            </a:pP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10</a:t>
            </a: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 Monitoreo Continuo</a:t>
            </a: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a:t>
            </a: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Establecer mecanismos de seguimiento y monitoreo para evaluar la efectividad de las decisiones tomadas.</a:t>
            </a:r>
          </a:p>
          <a:p>
            <a:pPr marL="342900" lvl="0" indent="-342900" algn="just">
              <a:lnSpc>
                <a:spcPct val="107000"/>
              </a:lnSpc>
              <a:spcAft>
                <a:spcPts val="800"/>
              </a:spcAft>
              <a:buSzPts val="1000"/>
              <a:buFont typeface="Symbol" panose="05050102010706020507" pitchFamily="18" charset="2"/>
              <a:buChar char=""/>
              <a:tabLst>
                <a:tab pos="457200" algn="l"/>
              </a:tabLst>
            </a:pP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Ajustar y mejorar el proceso de analítica de datos en función de los resultados y las lecciones aprendidas.</a:t>
            </a:r>
          </a:p>
          <a:p>
            <a:pPr algn="just">
              <a:lnSpc>
                <a:spcPct val="107000"/>
              </a:lnSpc>
              <a:spcAft>
                <a:spcPts val="800"/>
              </a:spcAft>
            </a:pP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CuadroTexto 2">
            <a:extLst>
              <a:ext uri="{FF2B5EF4-FFF2-40B4-BE49-F238E27FC236}">
                <a16:creationId xmlns:a16="http://schemas.microsoft.com/office/drawing/2014/main" id="{2DFE9257-590B-2884-EBB9-6AFAF505F27B}"/>
              </a:ext>
            </a:extLst>
          </p:cNvPr>
          <p:cNvSpPr txBox="1"/>
          <p:nvPr/>
        </p:nvSpPr>
        <p:spPr>
          <a:xfrm>
            <a:off x="7020560" y="230835"/>
            <a:ext cx="4267200" cy="461665"/>
          </a:xfrm>
          <a:prstGeom prst="rect">
            <a:avLst/>
          </a:prstGeom>
          <a:noFill/>
        </p:spPr>
        <p:txBody>
          <a:bodyPr wrap="square">
            <a:spAutoFit/>
          </a:bodyPr>
          <a:lstStyle/>
          <a:p>
            <a:r>
              <a:rPr lang="es-CO" sz="2400" b="1" dirty="0">
                <a:solidFill>
                  <a:schemeClr val="bg1"/>
                </a:solidFill>
              </a:rPr>
              <a:t>Análisis de Datos – Proceso</a:t>
            </a:r>
          </a:p>
        </p:txBody>
      </p:sp>
    </p:spTree>
    <p:extLst>
      <p:ext uri="{BB962C8B-B14F-4D97-AF65-F5344CB8AC3E}">
        <p14:creationId xmlns:p14="http://schemas.microsoft.com/office/powerpoint/2010/main" val="11837190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91C85CF1-DEF7-33D1-4F2A-E30944BBDDCD}"/>
              </a:ext>
            </a:extLst>
          </p:cNvPr>
          <p:cNvSpPr/>
          <p:nvPr/>
        </p:nvSpPr>
        <p:spPr>
          <a:xfrm>
            <a:off x="2906942" y="3429000"/>
            <a:ext cx="5384616" cy="523220"/>
          </a:xfrm>
          <a:prstGeom prst="rect">
            <a:avLst/>
          </a:prstGeom>
          <a:noFill/>
        </p:spPr>
        <p:txBody>
          <a:bodyPr wrap="none" lIns="91440" tIns="45720" rIns="91440" bIns="45720">
            <a:spAutoFit/>
          </a:bodyPr>
          <a:lstStyle/>
          <a:p>
            <a:pPr algn="ctr"/>
            <a:r>
              <a:rPr lang="es-ES" sz="2800" b="1" dirty="0">
                <a:ln w="6600">
                  <a:solidFill>
                    <a:schemeClr val="accent2"/>
                  </a:solidFill>
                  <a:prstDash val="solid"/>
                </a:ln>
                <a:solidFill>
                  <a:schemeClr val="accent5">
                    <a:lumMod val="50000"/>
                  </a:schemeClr>
                </a:solidFill>
                <a:effectLst>
                  <a:outerShdw dist="38100" dir="2700000" algn="tl" rotWithShape="0">
                    <a:schemeClr val="accent2"/>
                  </a:outerShdw>
                </a:effectLst>
              </a:rPr>
              <a:t>Análisis de Datos:  Aplicaciones</a:t>
            </a:r>
          </a:p>
        </p:txBody>
      </p:sp>
    </p:spTree>
    <p:extLst>
      <p:ext uri="{BB962C8B-B14F-4D97-AF65-F5344CB8AC3E}">
        <p14:creationId xmlns:p14="http://schemas.microsoft.com/office/powerpoint/2010/main" val="29768442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ángulo 15">
            <a:extLst>
              <a:ext uri="{FF2B5EF4-FFF2-40B4-BE49-F238E27FC236}">
                <a16:creationId xmlns:a16="http://schemas.microsoft.com/office/drawing/2014/main" id="{6B297F6B-5859-7C42-27E3-8C09BB5FEE4A}"/>
              </a:ext>
            </a:extLst>
          </p:cNvPr>
          <p:cNvSpPr/>
          <p:nvPr/>
        </p:nvSpPr>
        <p:spPr>
          <a:xfrm>
            <a:off x="4645248" y="1717576"/>
            <a:ext cx="2390784" cy="584775"/>
          </a:xfrm>
          <a:prstGeom prst="rect">
            <a:avLst/>
          </a:prstGeom>
          <a:noFill/>
        </p:spPr>
        <p:txBody>
          <a:bodyPr wrap="none" lIns="91440" tIns="45720" rIns="91440" bIns="45720">
            <a:spAutoFit/>
          </a:bodyPr>
          <a:lstStyle/>
          <a:p>
            <a:pPr algn="ctr"/>
            <a:r>
              <a:rPr lang="es-ES" sz="3200" b="1" dirty="0">
                <a:ln w="6600">
                  <a:solidFill>
                    <a:schemeClr val="accent2"/>
                  </a:solidFill>
                  <a:prstDash val="solid"/>
                </a:ln>
                <a:solidFill>
                  <a:schemeClr val="accent5">
                    <a:lumMod val="50000"/>
                  </a:schemeClr>
                </a:solidFill>
                <a:effectLst>
                  <a:outerShdw dist="38100" dir="2700000" algn="tl" rotWithShape="0">
                    <a:schemeClr val="accent2"/>
                  </a:outerShdw>
                </a:effectLst>
              </a:rPr>
              <a:t>Presentación</a:t>
            </a:r>
          </a:p>
        </p:txBody>
      </p:sp>
      <p:pic>
        <p:nvPicPr>
          <p:cNvPr id="5" name="Imagen 4">
            <a:extLst>
              <a:ext uri="{FF2B5EF4-FFF2-40B4-BE49-F238E27FC236}">
                <a16:creationId xmlns:a16="http://schemas.microsoft.com/office/drawing/2014/main" id="{04F452D9-54FE-4CC9-B1D9-7434120E2A9F}"/>
              </a:ext>
            </a:extLst>
          </p:cNvPr>
          <p:cNvPicPr>
            <a:picLocks noChangeAspect="1"/>
          </p:cNvPicPr>
          <p:nvPr/>
        </p:nvPicPr>
        <p:blipFill rotWithShape="1">
          <a:blip r:embed="rId2"/>
          <a:srcRect t="24237" b="11952"/>
          <a:stretch/>
        </p:blipFill>
        <p:spPr>
          <a:xfrm>
            <a:off x="1032435" y="2849881"/>
            <a:ext cx="3112461" cy="264818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6" name="Grupo 5">
            <a:extLst>
              <a:ext uri="{FF2B5EF4-FFF2-40B4-BE49-F238E27FC236}">
                <a16:creationId xmlns:a16="http://schemas.microsoft.com/office/drawing/2014/main" id="{1E0A0ED7-BEBF-4613-8B0F-8099E79DA212}"/>
              </a:ext>
            </a:extLst>
          </p:cNvPr>
          <p:cNvGrpSpPr/>
          <p:nvPr/>
        </p:nvGrpSpPr>
        <p:grpSpPr>
          <a:xfrm>
            <a:off x="5321162" y="2748398"/>
            <a:ext cx="5720003" cy="1655961"/>
            <a:chOff x="5536297" y="1462143"/>
            <a:chExt cx="5720003" cy="1616514"/>
          </a:xfrm>
        </p:grpSpPr>
        <p:sp>
          <p:nvSpPr>
            <p:cNvPr id="7" name="Google Shape;518;p28">
              <a:extLst>
                <a:ext uri="{FF2B5EF4-FFF2-40B4-BE49-F238E27FC236}">
                  <a16:creationId xmlns:a16="http://schemas.microsoft.com/office/drawing/2014/main" id="{62B051C6-B4AF-48DC-8E8B-52B8CE1E081F}"/>
                </a:ext>
              </a:extLst>
            </p:cNvPr>
            <p:cNvSpPr txBox="1"/>
            <p:nvPr/>
          </p:nvSpPr>
          <p:spPr>
            <a:xfrm>
              <a:off x="5536300" y="1875200"/>
              <a:ext cx="5720000" cy="790400"/>
            </a:xfrm>
            <a:prstGeom prst="rect">
              <a:avLst/>
            </a:prstGeom>
            <a:noFill/>
            <a:ln>
              <a:noFill/>
            </a:ln>
          </p:spPr>
          <p:txBody>
            <a:bodyPr spcFirstLastPara="1" wrap="square" lIns="91433" tIns="91433" rIns="91433" bIns="91433" anchor="t" anchorCtr="0">
              <a:noAutofit/>
            </a:bodyPr>
            <a:lstStyle/>
            <a:p>
              <a:pPr algn="just">
                <a:lnSpc>
                  <a:spcPct val="115000"/>
                </a:lnSpc>
                <a:spcAft>
                  <a:spcPts val="1600"/>
                </a:spcAft>
              </a:pPr>
              <a:r>
                <a:rPr lang="es" sz="1200" dirty="0">
                  <a:solidFill>
                    <a:srgbClr val="C00000"/>
                  </a:solidFill>
                  <a:latin typeface="Work Sans"/>
                  <a:ea typeface="Work Sans"/>
                  <a:cs typeface="Work Sans"/>
                  <a:sym typeface="Work Sans"/>
                </a:rPr>
                <a:t>HTML | CSS | JavaScript | Bootstrap | TypeScript | React Native | MongoDB | Nodejs | Express | Git | GitHub | MySQL | </a:t>
              </a:r>
              <a:r>
                <a:rPr lang="es" sz="1200">
                  <a:solidFill>
                    <a:srgbClr val="C00000"/>
                  </a:solidFill>
                  <a:latin typeface="Work Sans"/>
                  <a:ea typeface="Work Sans"/>
                  <a:cs typeface="Work Sans"/>
                  <a:sym typeface="Work Sans"/>
                </a:rPr>
                <a:t>DevOs | Python | Power BI |</a:t>
              </a:r>
              <a:endParaRPr sz="1200" dirty="0">
                <a:solidFill>
                  <a:srgbClr val="C00000"/>
                </a:solidFill>
                <a:latin typeface="Work Sans"/>
                <a:ea typeface="Work Sans"/>
                <a:cs typeface="Work Sans"/>
                <a:sym typeface="Work Sans"/>
              </a:endParaRPr>
            </a:p>
          </p:txBody>
        </p:sp>
        <p:sp>
          <p:nvSpPr>
            <p:cNvPr id="8" name="Google Shape;519;p28">
              <a:extLst>
                <a:ext uri="{FF2B5EF4-FFF2-40B4-BE49-F238E27FC236}">
                  <a16:creationId xmlns:a16="http://schemas.microsoft.com/office/drawing/2014/main" id="{4507FD74-460F-4543-9030-AD7535EA2F3B}"/>
                </a:ext>
              </a:extLst>
            </p:cNvPr>
            <p:cNvSpPr txBox="1"/>
            <p:nvPr/>
          </p:nvSpPr>
          <p:spPr>
            <a:xfrm>
              <a:off x="5536297" y="1462143"/>
              <a:ext cx="5227600" cy="309600"/>
            </a:xfrm>
            <a:prstGeom prst="rect">
              <a:avLst/>
            </a:prstGeom>
            <a:noFill/>
            <a:ln>
              <a:noFill/>
            </a:ln>
          </p:spPr>
          <p:txBody>
            <a:bodyPr spcFirstLastPara="1" wrap="square" lIns="91433" tIns="91433" rIns="91433" bIns="91433" anchor="t" anchorCtr="0">
              <a:noAutofit/>
            </a:bodyPr>
            <a:lstStyle/>
            <a:p>
              <a:r>
                <a:rPr lang="es" sz="1733" dirty="0">
                  <a:solidFill>
                    <a:srgbClr val="002060"/>
                  </a:solidFill>
                  <a:latin typeface="Sora SemiBold"/>
                  <a:ea typeface="Sora SemiBold"/>
                  <a:cs typeface="Sora SemiBold"/>
                  <a:sym typeface="Sora SemiBold"/>
                </a:rPr>
                <a:t>¿Quién soy?</a:t>
              </a:r>
              <a:endParaRPr sz="1733" dirty="0">
                <a:solidFill>
                  <a:srgbClr val="002060"/>
                </a:solidFill>
                <a:latin typeface="Sora SemiBold"/>
                <a:ea typeface="Sora SemiBold"/>
                <a:cs typeface="Sora SemiBold"/>
                <a:sym typeface="Sora SemiBold"/>
              </a:endParaRPr>
            </a:p>
          </p:txBody>
        </p:sp>
        <p:sp>
          <p:nvSpPr>
            <p:cNvPr id="11" name="Google Shape;523;p28">
              <a:extLst>
                <a:ext uri="{FF2B5EF4-FFF2-40B4-BE49-F238E27FC236}">
                  <a16:creationId xmlns:a16="http://schemas.microsoft.com/office/drawing/2014/main" id="{E85F5C86-A146-4D8B-887C-82CC60700204}"/>
                </a:ext>
              </a:extLst>
            </p:cNvPr>
            <p:cNvSpPr txBox="1"/>
            <p:nvPr/>
          </p:nvSpPr>
          <p:spPr>
            <a:xfrm>
              <a:off x="5536297" y="2769057"/>
              <a:ext cx="5227600" cy="309600"/>
            </a:xfrm>
            <a:prstGeom prst="rect">
              <a:avLst/>
            </a:prstGeom>
            <a:noFill/>
            <a:ln>
              <a:noFill/>
            </a:ln>
          </p:spPr>
          <p:txBody>
            <a:bodyPr spcFirstLastPara="1" wrap="square" lIns="91433" tIns="91433" rIns="91433" bIns="91433" anchor="t" anchorCtr="0">
              <a:noAutofit/>
            </a:bodyPr>
            <a:lstStyle/>
            <a:p>
              <a:r>
                <a:rPr lang="es" sz="1733" dirty="0">
                  <a:solidFill>
                    <a:srgbClr val="002060"/>
                  </a:solidFill>
                  <a:latin typeface="Sora SemiBold"/>
                  <a:ea typeface="Sora SemiBold"/>
                  <a:cs typeface="Sora SemiBold"/>
                  <a:sym typeface="Sora SemiBold"/>
                </a:rPr>
                <a:t>Mi formación</a:t>
              </a:r>
              <a:endParaRPr sz="1733" dirty="0">
                <a:solidFill>
                  <a:srgbClr val="002060"/>
                </a:solidFill>
                <a:latin typeface="Sora SemiBold"/>
                <a:ea typeface="Sora SemiBold"/>
                <a:cs typeface="Sora SemiBold"/>
                <a:sym typeface="Sora SemiBold"/>
              </a:endParaRPr>
            </a:p>
          </p:txBody>
        </p:sp>
      </p:grpSp>
      <p:sp>
        <p:nvSpPr>
          <p:cNvPr id="12" name="Google Shape;520;p28">
            <a:extLst>
              <a:ext uri="{FF2B5EF4-FFF2-40B4-BE49-F238E27FC236}">
                <a16:creationId xmlns:a16="http://schemas.microsoft.com/office/drawing/2014/main" id="{A34362BE-09A2-49F2-BF6C-EEE78B891C00}"/>
              </a:ext>
            </a:extLst>
          </p:cNvPr>
          <p:cNvSpPr txBox="1"/>
          <p:nvPr/>
        </p:nvSpPr>
        <p:spPr>
          <a:xfrm>
            <a:off x="5321162" y="4816554"/>
            <a:ext cx="5627200" cy="498959"/>
          </a:xfrm>
          <a:prstGeom prst="rect">
            <a:avLst/>
          </a:prstGeom>
          <a:noFill/>
          <a:ln>
            <a:noFill/>
          </a:ln>
        </p:spPr>
        <p:txBody>
          <a:bodyPr spcFirstLastPara="1" wrap="square" lIns="91433" tIns="91433" rIns="91433" bIns="91433" anchor="t" anchorCtr="0">
            <a:noAutofit/>
          </a:bodyPr>
          <a:lstStyle/>
          <a:p>
            <a:pPr algn="just">
              <a:lnSpc>
                <a:spcPct val="115000"/>
              </a:lnSpc>
              <a:spcAft>
                <a:spcPts val="1600"/>
              </a:spcAft>
            </a:pPr>
            <a:r>
              <a:rPr lang="es" sz="1200" dirty="0">
                <a:solidFill>
                  <a:srgbClr val="C00000"/>
                </a:solidFill>
                <a:latin typeface="Work Sans"/>
                <a:ea typeface="Work Sans"/>
                <a:cs typeface="Work Sans"/>
                <a:sym typeface="Work Sans"/>
              </a:rPr>
              <a:t>Dra. (c) Gestión e Innovación Tecnológica – Mg. Tecnología Educativa – Esp. Gerencia Informática e Ing. </a:t>
            </a:r>
            <a:r>
              <a:rPr lang="es-CO" sz="1200" dirty="0">
                <a:solidFill>
                  <a:srgbClr val="C00000"/>
                </a:solidFill>
                <a:latin typeface="Work Sans"/>
                <a:ea typeface="Work Sans"/>
                <a:cs typeface="Work Sans"/>
                <a:sym typeface="Work Sans"/>
              </a:rPr>
              <a:t>D</a:t>
            </a:r>
            <a:r>
              <a:rPr lang="es" sz="1200" dirty="0">
                <a:solidFill>
                  <a:srgbClr val="C00000"/>
                </a:solidFill>
                <a:latin typeface="Work Sans"/>
                <a:ea typeface="Work Sans"/>
                <a:cs typeface="Work Sans"/>
                <a:sym typeface="Work Sans"/>
              </a:rPr>
              <a:t>e Diseño.</a:t>
            </a:r>
          </a:p>
          <a:p>
            <a:pPr algn="just">
              <a:lnSpc>
                <a:spcPct val="115000"/>
              </a:lnSpc>
              <a:spcAft>
                <a:spcPts val="1600"/>
              </a:spcAft>
            </a:pPr>
            <a:r>
              <a:rPr lang="es" sz="2800" dirty="0">
                <a:solidFill>
                  <a:srgbClr val="C00000"/>
                </a:solidFill>
                <a:latin typeface="Work Sans"/>
                <a:ea typeface="Work Sans"/>
                <a:cs typeface="Work Sans"/>
                <a:sym typeface="Work Sans"/>
                <a:hlinkClick r:id="rId3">
                  <a:extLst>
                    <a:ext uri="{A12FA001-AC4F-418D-AE19-62706E023703}">
                      <ahyp:hlinkClr xmlns:ahyp="http://schemas.microsoft.com/office/drawing/2018/hyperlinkcolor" val="tx"/>
                    </a:ext>
                  </a:extLst>
                </a:hlinkClick>
              </a:rPr>
              <a:t>LinkedIn</a:t>
            </a:r>
            <a:endParaRPr lang="es" sz="2800" dirty="0">
              <a:solidFill>
                <a:srgbClr val="C00000"/>
              </a:solidFill>
              <a:latin typeface="Work Sans"/>
              <a:ea typeface="Work Sans"/>
              <a:cs typeface="Work Sans"/>
              <a:sym typeface="Work Sans"/>
            </a:endParaRPr>
          </a:p>
          <a:p>
            <a:pPr algn="just">
              <a:lnSpc>
                <a:spcPct val="115000"/>
              </a:lnSpc>
              <a:spcAft>
                <a:spcPts val="1600"/>
              </a:spcAft>
            </a:pPr>
            <a:endParaRPr lang="es" sz="1200" dirty="0">
              <a:solidFill>
                <a:srgbClr val="C00000"/>
              </a:solidFill>
              <a:latin typeface="Work Sans"/>
              <a:ea typeface="Work Sans"/>
              <a:cs typeface="Work Sans"/>
              <a:sym typeface="Work Sans"/>
            </a:endParaRPr>
          </a:p>
          <a:p>
            <a:pPr algn="just">
              <a:lnSpc>
                <a:spcPct val="115000"/>
              </a:lnSpc>
              <a:spcAft>
                <a:spcPts val="1600"/>
              </a:spcAft>
            </a:pPr>
            <a:endParaRPr lang="es" sz="1200" dirty="0">
              <a:solidFill>
                <a:srgbClr val="C00000"/>
              </a:solidFill>
              <a:latin typeface="Work Sans"/>
              <a:ea typeface="Work Sans"/>
              <a:cs typeface="Work Sans"/>
              <a:sym typeface="Work Sans"/>
            </a:endParaRPr>
          </a:p>
          <a:p>
            <a:pPr algn="just">
              <a:lnSpc>
                <a:spcPct val="115000"/>
              </a:lnSpc>
              <a:spcAft>
                <a:spcPts val="1600"/>
              </a:spcAft>
            </a:pPr>
            <a:endParaRPr lang="es" sz="1200" dirty="0">
              <a:solidFill>
                <a:srgbClr val="C00000"/>
              </a:solidFill>
              <a:latin typeface="Work Sans"/>
              <a:ea typeface="Work Sans"/>
              <a:cs typeface="Work Sans"/>
              <a:sym typeface="Work Sans"/>
            </a:endParaRPr>
          </a:p>
          <a:p>
            <a:pPr algn="just">
              <a:lnSpc>
                <a:spcPct val="115000"/>
              </a:lnSpc>
              <a:spcAft>
                <a:spcPts val="1600"/>
              </a:spcAft>
            </a:pPr>
            <a:endParaRPr lang="es" sz="1200" dirty="0">
              <a:solidFill>
                <a:srgbClr val="C00000"/>
              </a:solidFill>
              <a:latin typeface="Work Sans"/>
              <a:ea typeface="Work Sans"/>
              <a:cs typeface="Work Sans"/>
              <a:sym typeface="Work Sans"/>
            </a:endParaRPr>
          </a:p>
          <a:p>
            <a:pPr algn="just">
              <a:lnSpc>
                <a:spcPct val="115000"/>
              </a:lnSpc>
              <a:spcAft>
                <a:spcPts val="1600"/>
              </a:spcAft>
            </a:pPr>
            <a:endParaRPr lang="es" sz="1200" dirty="0">
              <a:solidFill>
                <a:srgbClr val="C00000"/>
              </a:solidFill>
              <a:latin typeface="Work Sans"/>
              <a:ea typeface="Work Sans"/>
              <a:cs typeface="Work Sans"/>
              <a:sym typeface="Work Sans"/>
            </a:endParaRPr>
          </a:p>
          <a:p>
            <a:pPr algn="just">
              <a:lnSpc>
                <a:spcPct val="115000"/>
              </a:lnSpc>
              <a:spcAft>
                <a:spcPts val="1600"/>
              </a:spcAft>
            </a:pPr>
            <a:endParaRPr sz="1067" dirty="0">
              <a:solidFill>
                <a:srgbClr val="C00000"/>
              </a:solidFill>
              <a:latin typeface="Work Sans"/>
              <a:ea typeface="Work Sans"/>
              <a:cs typeface="Work Sans"/>
              <a:sym typeface="Work Sans"/>
            </a:endParaRPr>
          </a:p>
        </p:txBody>
      </p:sp>
    </p:spTree>
    <p:extLst>
      <p:ext uri="{BB962C8B-B14F-4D97-AF65-F5344CB8AC3E}">
        <p14:creationId xmlns:p14="http://schemas.microsoft.com/office/powerpoint/2010/main" val="16671850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34BBC20D-2050-34FF-4C67-1708574BF287}"/>
              </a:ext>
            </a:extLst>
          </p:cNvPr>
          <p:cNvSpPr txBox="1"/>
          <p:nvPr/>
        </p:nvSpPr>
        <p:spPr>
          <a:xfrm>
            <a:off x="527733" y="1617089"/>
            <a:ext cx="11136533" cy="4478085"/>
          </a:xfrm>
          <a:prstGeom prst="rect">
            <a:avLst/>
          </a:prstGeom>
          <a:noFill/>
        </p:spPr>
        <p:txBody>
          <a:bodyPr wrap="square">
            <a:spAutoFit/>
          </a:bodyPr>
          <a:lstStyle/>
          <a:p>
            <a:pPr algn="just">
              <a:lnSpc>
                <a:spcPct val="107000"/>
              </a:lnSpc>
              <a:spcAft>
                <a:spcPts val="800"/>
              </a:spcAft>
            </a:pPr>
            <a:r>
              <a:rPr lang="es-MX" sz="2000" kern="100" dirty="0">
                <a:effectLst/>
                <a:latin typeface="Calibri" panose="020F0502020204030204" pitchFamily="34" charset="0"/>
                <a:ea typeface="Calibri" panose="020F0502020204030204" pitchFamily="34" charset="0"/>
                <a:cs typeface="Times New Roman" panose="02020603050405020304" pitchFamily="18" charset="0"/>
              </a:rPr>
              <a:t>La </a:t>
            </a:r>
            <a:r>
              <a:rPr lang="es-MX" sz="20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analítica de datos </a:t>
            </a:r>
            <a:r>
              <a:rPr lang="es-MX" sz="2000" kern="100" dirty="0">
                <a:effectLst/>
                <a:latin typeface="Calibri" panose="020F0502020204030204" pitchFamily="34" charset="0"/>
                <a:ea typeface="Calibri" panose="020F0502020204030204" pitchFamily="34" charset="0"/>
                <a:cs typeface="Times New Roman" panose="02020603050405020304" pitchFamily="18" charset="0"/>
              </a:rPr>
              <a:t>ha </a:t>
            </a: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demostrado ser una herramienta poderosa en una variedad de industrias, proporcionando información valiosa para </a:t>
            </a:r>
            <a:r>
              <a:rPr lang="es-CO" sz="2000" kern="1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la toma de decisiones estratégicas y la mejora de procesos</a:t>
            </a: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 Veamos algunas aplicaciones de la analítica de datos y casos de uso en diferentes sectores que ilustran cómo la analítica de datos puede adaptarse a las necesidades específicas de diferentes industrias, proporcionando soluciones a desafíos y oportunidades únicas :</a:t>
            </a:r>
          </a:p>
          <a:p>
            <a:pPr algn="just">
              <a:lnSpc>
                <a:spcPct val="107000"/>
              </a:lnSpc>
              <a:spcAft>
                <a:spcPts val="800"/>
              </a:spcAft>
            </a:pP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s-CO" sz="20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Salud:</a:t>
            </a:r>
            <a:endParaRPr lang="es-CO"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CO" sz="2000" i="1" u="sng" kern="100" dirty="0">
                <a:effectLst/>
                <a:latin typeface="Calibri" panose="020F0502020204030204" pitchFamily="34" charset="0"/>
                <a:ea typeface="Calibri" panose="020F0502020204030204" pitchFamily="34" charset="0"/>
                <a:cs typeface="Times New Roman" panose="02020603050405020304" pitchFamily="18" charset="0"/>
              </a:rPr>
              <a:t>Análisis Predictivo de Enfermedades</a:t>
            </a:r>
            <a:r>
              <a:rPr lang="es-CO" sz="2000" i="1" kern="100" dirty="0">
                <a:effectLst/>
                <a:latin typeface="Calibri" panose="020F0502020204030204" pitchFamily="34" charset="0"/>
                <a:ea typeface="Calibri" panose="020F0502020204030204" pitchFamily="34" charset="0"/>
                <a:cs typeface="Times New Roman" panose="02020603050405020304" pitchFamily="18" charset="0"/>
              </a:rPr>
              <a:t>:</a:t>
            </a: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 Utilizando datos de pacientes, la analítica de datos puede prever la probabilidad de enfermedades y permitir intervenciones preventivas.</a:t>
            </a: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CO" sz="2000" i="1" u="sng" kern="100" dirty="0">
                <a:effectLst/>
                <a:latin typeface="Calibri" panose="020F0502020204030204" pitchFamily="34" charset="0"/>
                <a:ea typeface="Calibri" panose="020F0502020204030204" pitchFamily="34" charset="0"/>
                <a:cs typeface="Times New Roman" panose="02020603050405020304" pitchFamily="18" charset="0"/>
              </a:rPr>
              <a:t>Gestión de la Cadena de Suministro de Farmacéuticos</a:t>
            </a:r>
            <a:r>
              <a:rPr lang="es-CO" sz="2000" i="1" kern="100" dirty="0">
                <a:effectLst/>
                <a:latin typeface="Calibri" panose="020F0502020204030204" pitchFamily="34" charset="0"/>
                <a:ea typeface="Calibri" panose="020F0502020204030204" pitchFamily="34" charset="0"/>
                <a:cs typeface="Times New Roman" panose="02020603050405020304" pitchFamily="18" charset="0"/>
              </a:rPr>
              <a:t>:</a:t>
            </a: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 Optimizar la cadena de suministro para garantizar la disponibilidad de medicamentos en el momento adecuado, evitando escaseces.</a:t>
            </a: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Imagen 3" descr="Icono&#10;&#10;Descripción generada automáticamente">
            <a:hlinkClick r:id="rId2"/>
            <a:extLst>
              <a:ext uri="{FF2B5EF4-FFF2-40B4-BE49-F238E27FC236}">
                <a16:creationId xmlns:a16="http://schemas.microsoft.com/office/drawing/2014/main" id="{3B7C17E2-E197-A491-544D-5199A45E4F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22437" y="3751217"/>
            <a:ext cx="395923" cy="395923"/>
          </a:xfrm>
          <a:prstGeom prst="rect">
            <a:avLst/>
          </a:prstGeom>
        </p:spPr>
      </p:pic>
      <p:sp>
        <p:nvSpPr>
          <p:cNvPr id="2" name="CuadroTexto 1">
            <a:extLst>
              <a:ext uri="{FF2B5EF4-FFF2-40B4-BE49-F238E27FC236}">
                <a16:creationId xmlns:a16="http://schemas.microsoft.com/office/drawing/2014/main" id="{CB9D678D-FF67-26D8-8320-E4A4E4036D83}"/>
              </a:ext>
            </a:extLst>
          </p:cNvPr>
          <p:cNvSpPr txBox="1"/>
          <p:nvPr/>
        </p:nvSpPr>
        <p:spPr>
          <a:xfrm>
            <a:off x="7020560" y="230835"/>
            <a:ext cx="4267200" cy="461665"/>
          </a:xfrm>
          <a:prstGeom prst="rect">
            <a:avLst/>
          </a:prstGeom>
          <a:noFill/>
        </p:spPr>
        <p:txBody>
          <a:bodyPr wrap="square">
            <a:spAutoFit/>
          </a:bodyPr>
          <a:lstStyle/>
          <a:p>
            <a:r>
              <a:rPr lang="es-CO" sz="2400" b="1" dirty="0">
                <a:solidFill>
                  <a:schemeClr val="bg1"/>
                </a:solidFill>
              </a:rPr>
              <a:t>Análisis de Datos – Aplicaciones</a:t>
            </a:r>
          </a:p>
        </p:txBody>
      </p:sp>
    </p:spTree>
    <p:extLst>
      <p:ext uri="{BB962C8B-B14F-4D97-AF65-F5344CB8AC3E}">
        <p14:creationId xmlns:p14="http://schemas.microsoft.com/office/powerpoint/2010/main" val="41506574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DC2454E-CCF6-C72F-B199-5937F2216CF8}"/>
              </a:ext>
            </a:extLst>
          </p:cNvPr>
          <p:cNvSpPr txBox="1"/>
          <p:nvPr/>
        </p:nvSpPr>
        <p:spPr>
          <a:xfrm>
            <a:off x="527733" y="1766906"/>
            <a:ext cx="11136533" cy="4284314"/>
          </a:xfrm>
          <a:prstGeom prst="rect">
            <a:avLst/>
          </a:prstGeom>
          <a:noFill/>
        </p:spPr>
        <p:txBody>
          <a:bodyPr wrap="square">
            <a:spAutoFit/>
          </a:bodyPr>
          <a:lstStyle/>
          <a:p>
            <a:pPr marL="457200" lvl="0" indent="-457200" algn="just">
              <a:lnSpc>
                <a:spcPct val="107000"/>
              </a:lnSpc>
              <a:spcAft>
                <a:spcPts val="800"/>
              </a:spcAft>
              <a:buFont typeface="+mj-lt"/>
              <a:buAutoNum type="arabicPeriod" startAt="2"/>
              <a:tabLst>
                <a:tab pos="457200" algn="l"/>
              </a:tabLst>
            </a:pPr>
            <a:r>
              <a:rPr lang="es-CO" sz="20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Finanzas:</a:t>
            </a:r>
            <a:endParaRPr lang="es-CO"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marL="914400" lvl="1" indent="-457200" algn="just">
              <a:lnSpc>
                <a:spcPct val="107000"/>
              </a:lnSpc>
              <a:spcAft>
                <a:spcPts val="800"/>
              </a:spcAft>
              <a:buSzPts val="1000"/>
              <a:buFont typeface="Arial" panose="020B0604020202020204" pitchFamily="34" charset="0"/>
              <a:buChar char="•"/>
              <a:tabLst>
                <a:tab pos="914400" algn="l"/>
              </a:tabLst>
            </a:pPr>
            <a:r>
              <a:rPr lang="es-CO" sz="2000" i="1" u="sng" kern="100" dirty="0">
                <a:effectLst/>
                <a:latin typeface="Calibri" panose="020F0502020204030204" pitchFamily="34" charset="0"/>
                <a:ea typeface="Calibri" panose="020F0502020204030204" pitchFamily="34" charset="0"/>
                <a:cs typeface="Times New Roman" panose="02020603050405020304" pitchFamily="18" charset="0"/>
              </a:rPr>
              <a:t>Detección de Fraudes</a:t>
            </a:r>
            <a:r>
              <a:rPr lang="es-CO" sz="2000" i="1" kern="100" dirty="0">
                <a:effectLst/>
                <a:latin typeface="Calibri" panose="020F0502020204030204" pitchFamily="34" charset="0"/>
                <a:ea typeface="Calibri" panose="020F0502020204030204" pitchFamily="34" charset="0"/>
                <a:cs typeface="Times New Roman" panose="02020603050405020304" pitchFamily="18" charset="0"/>
              </a:rPr>
              <a:t>:</a:t>
            </a: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 Analizando patrones de transacciones, se pueden identificar anomalías que sugieran actividad fraudulenta.</a:t>
            </a: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a:p>
            <a:pPr marL="914400" lvl="1" indent="-457200" algn="just">
              <a:lnSpc>
                <a:spcPct val="107000"/>
              </a:lnSpc>
              <a:spcAft>
                <a:spcPts val="800"/>
              </a:spcAft>
              <a:buSzPts val="1000"/>
              <a:buFont typeface="Arial" panose="020B0604020202020204" pitchFamily="34" charset="0"/>
              <a:buChar char="•"/>
              <a:tabLst>
                <a:tab pos="914400" algn="l"/>
              </a:tabLst>
            </a:pPr>
            <a:r>
              <a:rPr lang="es-CO" sz="2000" i="1" u="sng" kern="100" dirty="0">
                <a:effectLst/>
                <a:latin typeface="Calibri" panose="020F0502020204030204" pitchFamily="34" charset="0"/>
                <a:ea typeface="Calibri" panose="020F0502020204030204" pitchFamily="34" charset="0"/>
                <a:cs typeface="Times New Roman" panose="02020603050405020304" pitchFamily="18" charset="0"/>
              </a:rPr>
              <a:t>Pronóstico Financiero</a:t>
            </a:r>
            <a:r>
              <a:rPr lang="es-CO" sz="2000" i="1" kern="100" dirty="0">
                <a:effectLst/>
                <a:latin typeface="Calibri" panose="020F0502020204030204" pitchFamily="34" charset="0"/>
                <a:ea typeface="Calibri" panose="020F0502020204030204" pitchFamily="34" charset="0"/>
                <a:cs typeface="Times New Roman" panose="02020603050405020304" pitchFamily="18" charset="0"/>
              </a:rPr>
              <a:t>:</a:t>
            </a: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 Utilizando modelos predictivos para prever tendencias y riesgos financieros, apoyando la planificación estratégica.</a:t>
            </a: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lvl="0" indent="-457200" algn="just">
              <a:lnSpc>
                <a:spcPct val="107000"/>
              </a:lnSpc>
              <a:spcAft>
                <a:spcPts val="800"/>
              </a:spcAft>
              <a:buFont typeface="+mj-lt"/>
              <a:buAutoNum type="arabicPeriod" startAt="2"/>
              <a:tabLst>
                <a:tab pos="457200" algn="l"/>
              </a:tabLst>
            </a:pPr>
            <a:r>
              <a:rPr lang="es-CO" sz="20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Comercio Minorista:</a:t>
            </a:r>
            <a:endParaRPr lang="es-CO"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CO" sz="2000" i="1" u="sng" kern="100" dirty="0">
                <a:effectLst/>
                <a:latin typeface="Calibri" panose="020F0502020204030204" pitchFamily="34" charset="0"/>
                <a:ea typeface="Calibri" panose="020F0502020204030204" pitchFamily="34" charset="0"/>
                <a:cs typeface="Times New Roman" panose="02020603050405020304" pitchFamily="18" charset="0"/>
              </a:rPr>
              <a:t>Segmentación de Clientes</a:t>
            </a:r>
            <a:r>
              <a:rPr lang="es-CO" sz="2000" i="1" kern="100" dirty="0">
                <a:effectLst/>
                <a:latin typeface="Calibri" panose="020F0502020204030204" pitchFamily="34" charset="0"/>
                <a:ea typeface="Calibri" panose="020F0502020204030204" pitchFamily="34" charset="0"/>
                <a:cs typeface="Times New Roman" panose="02020603050405020304" pitchFamily="18" charset="0"/>
              </a:rPr>
              <a:t>:</a:t>
            </a: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 Analizando datos de compras y comportamientos, se pueden crear perfiles de clientes para personalizar ofertas y mejorar la retención.</a:t>
            </a: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CO" sz="2000" i="1" u="sng" kern="100" dirty="0">
                <a:effectLst/>
                <a:latin typeface="Calibri" panose="020F0502020204030204" pitchFamily="34" charset="0"/>
                <a:ea typeface="Calibri" panose="020F0502020204030204" pitchFamily="34" charset="0"/>
                <a:cs typeface="Times New Roman" panose="02020603050405020304" pitchFamily="18" charset="0"/>
              </a:rPr>
              <a:t>Optimización de Inventario</a:t>
            </a:r>
            <a:r>
              <a:rPr lang="es-CO" sz="2000" i="1" kern="100" dirty="0">
                <a:effectLst/>
                <a:latin typeface="Calibri" panose="020F0502020204030204" pitchFamily="34" charset="0"/>
                <a:ea typeface="Calibri" panose="020F0502020204030204" pitchFamily="34" charset="0"/>
                <a:cs typeface="Times New Roman" panose="02020603050405020304" pitchFamily="18" charset="0"/>
              </a:rPr>
              <a:t>:</a:t>
            </a: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 Utilizando analítica para predecir la demanda y ajustar los niveles de inventario, reduciendo costos y evitando excedentes.</a:t>
            </a: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CuadroTexto 2">
            <a:extLst>
              <a:ext uri="{FF2B5EF4-FFF2-40B4-BE49-F238E27FC236}">
                <a16:creationId xmlns:a16="http://schemas.microsoft.com/office/drawing/2014/main" id="{86A5DC22-8299-8885-0ABA-94D80DD15B17}"/>
              </a:ext>
            </a:extLst>
          </p:cNvPr>
          <p:cNvSpPr txBox="1"/>
          <p:nvPr/>
        </p:nvSpPr>
        <p:spPr>
          <a:xfrm>
            <a:off x="7020560" y="230835"/>
            <a:ext cx="4267200" cy="461665"/>
          </a:xfrm>
          <a:prstGeom prst="rect">
            <a:avLst/>
          </a:prstGeom>
          <a:noFill/>
        </p:spPr>
        <p:txBody>
          <a:bodyPr wrap="square">
            <a:spAutoFit/>
          </a:bodyPr>
          <a:lstStyle/>
          <a:p>
            <a:r>
              <a:rPr lang="es-CO" sz="2400" b="1" dirty="0">
                <a:solidFill>
                  <a:schemeClr val="bg1"/>
                </a:solidFill>
              </a:rPr>
              <a:t>Análisis de Datos – Aplicaciones</a:t>
            </a:r>
          </a:p>
        </p:txBody>
      </p:sp>
    </p:spTree>
    <p:extLst>
      <p:ext uri="{BB962C8B-B14F-4D97-AF65-F5344CB8AC3E}">
        <p14:creationId xmlns:p14="http://schemas.microsoft.com/office/powerpoint/2010/main" val="18669622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C248B75A-FACA-06F9-845F-FC97E5042950}"/>
              </a:ext>
            </a:extLst>
          </p:cNvPr>
          <p:cNvSpPr txBox="1"/>
          <p:nvPr/>
        </p:nvSpPr>
        <p:spPr>
          <a:xfrm>
            <a:off x="436291" y="1286843"/>
            <a:ext cx="11136533" cy="4284314"/>
          </a:xfrm>
          <a:prstGeom prst="rect">
            <a:avLst/>
          </a:prstGeom>
          <a:noFill/>
        </p:spPr>
        <p:txBody>
          <a:bodyPr wrap="square">
            <a:spAutoFit/>
          </a:bodyPr>
          <a:lstStyle/>
          <a:p>
            <a:pPr marL="457200" lvl="0" indent="-457200" algn="just">
              <a:lnSpc>
                <a:spcPct val="107000"/>
              </a:lnSpc>
              <a:spcAft>
                <a:spcPts val="800"/>
              </a:spcAft>
              <a:buFont typeface="+mj-lt"/>
              <a:buAutoNum type="arabicPeriod" startAt="4"/>
              <a:tabLst>
                <a:tab pos="457200" algn="l"/>
              </a:tabLst>
            </a:pPr>
            <a:r>
              <a:rPr lang="es-CO" sz="20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Educación:</a:t>
            </a:r>
            <a:endParaRPr lang="es-CO"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marL="914400" lvl="1" indent="-457200" algn="just">
              <a:lnSpc>
                <a:spcPct val="107000"/>
              </a:lnSpc>
              <a:spcAft>
                <a:spcPts val="800"/>
              </a:spcAft>
              <a:buSzPts val="1000"/>
              <a:buFont typeface="Arial" panose="020B0604020202020204" pitchFamily="34" charset="0"/>
              <a:buChar char="•"/>
              <a:tabLst>
                <a:tab pos="914400" algn="l"/>
              </a:tabLst>
            </a:pPr>
            <a:r>
              <a:rPr lang="es-CO" sz="2000" i="1" u="sng" kern="100" dirty="0">
                <a:effectLst/>
                <a:latin typeface="Calibri" panose="020F0502020204030204" pitchFamily="34" charset="0"/>
                <a:ea typeface="Calibri" panose="020F0502020204030204" pitchFamily="34" charset="0"/>
                <a:cs typeface="Times New Roman" panose="02020603050405020304" pitchFamily="18" charset="0"/>
              </a:rPr>
              <a:t>Análisis del Rendimiento Estudiantil</a:t>
            </a:r>
            <a:r>
              <a:rPr lang="es-CO" sz="2000" i="1" kern="100" dirty="0">
                <a:effectLst/>
                <a:latin typeface="Calibri" panose="020F0502020204030204" pitchFamily="34" charset="0"/>
                <a:ea typeface="Calibri" panose="020F0502020204030204" pitchFamily="34" charset="0"/>
                <a:cs typeface="Times New Roman" panose="02020603050405020304" pitchFamily="18" charset="0"/>
              </a:rPr>
              <a:t>:</a:t>
            </a: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 Evaluación de datos académicos para identificar patrones y factores que influyen en el éxito estudiantil.</a:t>
            </a: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a:p>
            <a:pPr marL="914400" lvl="1" indent="-457200" algn="just">
              <a:lnSpc>
                <a:spcPct val="107000"/>
              </a:lnSpc>
              <a:spcAft>
                <a:spcPts val="800"/>
              </a:spcAft>
              <a:buSzPts val="1000"/>
              <a:buFont typeface="Arial" panose="020B0604020202020204" pitchFamily="34" charset="0"/>
              <a:buChar char="•"/>
              <a:tabLst>
                <a:tab pos="914400" algn="l"/>
              </a:tabLst>
            </a:pPr>
            <a:r>
              <a:rPr lang="es-CO" sz="2000" i="1" u="sng" kern="100" dirty="0">
                <a:effectLst/>
                <a:latin typeface="Calibri" panose="020F0502020204030204" pitchFamily="34" charset="0"/>
                <a:ea typeface="Calibri" panose="020F0502020204030204" pitchFamily="34" charset="0"/>
                <a:cs typeface="Times New Roman" panose="02020603050405020304" pitchFamily="18" charset="0"/>
              </a:rPr>
              <a:t>Personalización del Aprendizaje</a:t>
            </a:r>
            <a:r>
              <a:rPr lang="es-CO" sz="2000" i="1" kern="100" dirty="0">
                <a:effectLst/>
                <a:latin typeface="Calibri" panose="020F0502020204030204" pitchFamily="34" charset="0"/>
                <a:ea typeface="Calibri" panose="020F0502020204030204" pitchFamily="34" charset="0"/>
                <a:cs typeface="Times New Roman" panose="02020603050405020304" pitchFamily="18" charset="0"/>
              </a:rPr>
              <a:t>:</a:t>
            </a: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 Utilizando análisis para adaptar los planes de estudio y recursos según las necesidades individuales de los estudiantes.</a:t>
            </a: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lvl="0" indent="-457200" algn="just">
              <a:lnSpc>
                <a:spcPct val="107000"/>
              </a:lnSpc>
              <a:spcAft>
                <a:spcPts val="800"/>
              </a:spcAft>
              <a:buFont typeface="+mj-lt"/>
              <a:buAutoNum type="arabicPeriod" startAt="4"/>
              <a:tabLst>
                <a:tab pos="457200" algn="l"/>
              </a:tabLst>
            </a:pPr>
            <a:r>
              <a:rPr lang="es-CO" sz="20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Manufactura:</a:t>
            </a:r>
            <a:endParaRPr lang="es-CO"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marL="914400" lvl="1" indent="-457200" algn="just">
              <a:lnSpc>
                <a:spcPct val="107000"/>
              </a:lnSpc>
              <a:spcAft>
                <a:spcPts val="800"/>
              </a:spcAft>
              <a:buSzPts val="1000"/>
              <a:buFont typeface="Arial" panose="020B0604020202020204" pitchFamily="34" charset="0"/>
              <a:buChar char="•"/>
              <a:tabLst>
                <a:tab pos="914400" algn="l"/>
              </a:tabLst>
            </a:pPr>
            <a:r>
              <a:rPr lang="es-CO" sz="2000" i="1" u="sng" kern="100" dirty="0">
                <a:effectLst/>
                <a:latin typeface="Calibri" panose="020F0502020204030204" pitchFamily="34" charset="0"/>
                <a:ea typeface="Calibri" panose="020F0502020204030204" pitchFamily="34" charset="0"/>
                <a:cs typeface="Times New Roman" panose="02020603050405020304" pitchFamily="18" charset="0"/>
              </a:rPr>
              <a:t>Mantenimiento Predictivo</a:t>
            </a:r>
            <a:r>
              <a:rPr lang="es-CO" sz="2000" i="1" kern="100" dirty="0">
                <a:effectLst/>
                <a:latin typeface="Calibri" panose="020F0502020204030204" pitchFamily="34" charset="0"/>
                <a:ea typeface="Calibri" panose="020F0502020204030204" pitchFamily="34" charset="0"/>
                <a:cs typeface="Times New Roman" panose="02020603050405020304" pitchFamily="18" charset="0"/>
              </a:rPr>
              <a:t>:</a:t>
            </a: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 Monitorización en tiempo real de equipos para prever fallas y programar mantenimientos, reduciendo tiempo de inactividad.</a:t>
            </a: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CO" sz="2000" i="1" u="sng" kern="100" dirty="0">
                <a:effectLst/>
                <a:latin typeface="Calibri" panose="020F0502020204030204" pitchFamily="34" charset="0"/>
                <a:ea typeface="Calibri" panose="020F0502020204030204" pitchFamily="34" charset="0"/>
                <a:cs typeface="Times New Roman" panose="02020603050405020304" pitchFamily="18" charset="0"/>
              </a:rPr>
              <a:t>Optimización de la Cadena de Suministro</a:t>
            </a:r>
            <a:r>
              <a:rPr lang="es-CO" sz="2000" i="1" kern="100" dirty="0">
                <a:effectLst/>
                <a:latin typeface="Calibri" panose="020F0502020204030204" pitchFamily="34" charset="0"/>
                <a:ea typeface="Calibri" panose="020F0502020204030204" pitchFamily="34" charset="0"/>
                <a:cs typeface="Times New Roman" panose="02020603050405020304" pitchFamily="18" charset="0"/>
              </a:rPr>
              <a:t>:</a:t>
            </a: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 Utilizando analítica para mejorar la eficiencia y coordinación en la cadena de suministro.</a:t>
            </a: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CuadroTexto 1">
            <a:extLst>
              <a:ext uri="{FF2B5EF4-FFF2-40B4-BE49-F238E27FC236}">
                <a16:creationId xmlns:a16="http://schemas.microsoft.com/office/drawing/2014/main" id="{802DF6FA-ED10-5B7E-0A45-653E4BEAB667}"/>
              </a:ext>
            </a:extLst>
          </p:cNvPr>
          <p:cNvSpPr txBox="1"/>
          <p:nvPr/>
        </p:nvSpPr>
        <p:spPr>
          <a:xfrm>
            <a:off x="7020560" y="230835"/>
            <a:ext cx="4267200" cy="461665"/>
          </a:xfrm>
          <a:prstGeom prst="rect">
            <a:avLst/>
          </a:prstGeom>
          <a:noFill/>
        </p:spPr>
        <p:txBody>
          <a:bodyPr wrap="square">
            <a:spAutoFit/>
          </a:bodyPr>
          <a:lstStyle/>
          <a:p>
            <a:r>
              <a:rPr lang="es-CO" sz="2400" b="1" dirty="0">
                <a:solidFill>
                  <a:schemeClr val="bg1"/>
                </a:solidFill>
              </a:rPr>
              <a:t>Análisis de Datos – Aplicaciones</a:t>
            </a:r>
          </a:p>
        </p:txBody>
      </p:sp>
    </p:spTree>
    <p:extLst>
      <p:ext uri="{BB962C8B-B14F-4D97-AF65-F5344CB8AC3E}">
        <p14:creationId xmlns:p14="http://schemas.microsoft.com/office/powerpoint/2010/main" val="15060686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ED0CD35-CCFC-C324-6F1E-E92A53405FD4}"/>
              </a:ext>
            </a:extLst>
          </p:cNvPr>
          <p:cNvSpPr txBox="1"/>
          <p:nvPr/>
        </p:nvSpPr>
        <p:spPr>
          <a:xfrm>
            <a:off x="527731" y="1321283"/>
            <a:ext cx="11136533" cy="5151603"/>
          </a:xfrm>
          <a:prstGeom prst="rect">
            <a:avLst/>
          </a:prstGeom>
          <a:noFill/>
        </p:spPr>
        <p:txBody>
          <a:bodyPr wrap="square">
            <a:spAutoFit/>
          </a:bodyPr>
          <a:lstStyle/>
          <a:p>
            <a:pPr marL="342900" lvl="0" indent="-342900" algn="just">
              <a:lnSpc>
                <a:spcPct val="107000"/>
              </a:lnSpc>
              <a:spcAft>
                <a:spcPts val="800"/>
              </a:spcAft>
              <a:buFont typeface="+mj-lt"/>
              <a:buAutoNum type="arabicPeriod" startAt="6"/>
              <a:tabLst>
                <a:tab pos="457200" algn="l"/>
              </a:tabLst>
            </a:pPr>
            <a:r>
              <a:rPr lang="es-CO"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Telecomunicaciones:</a:t>
            </a:r>
            <a:endParaRPr lang="es-CO"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marL="800100" lvl="1" indent="-342900" algn="just">
              <a:lnSpc>
                <a:spcPct val="107000"/>
              </a:lnSpc>
              <a:spcAft>
                <a:spcPts val="800"/>
              </a:spcAft>
              <a:buSzPts val="1000"/>
              <a:buFont typeface="Arial" panose="020B0604020202020204" pitchFamily="34" charset="0"/>
              <a:buChar char="•"/>
              <a:tabLst>
                <a:tab pos="914400" algn="l"/>
              </a:tabLst>
            </a:pPr>
            <a:r>
              <a:rPr lang="es-CO" i="1" u="sng" kern="100" dirty="0">
                <a:effectLst/>
                <a:latin typeface="Calibri" panose="020F0502020204030204" pitchFamily="34" charset="0"/>
                <a:ea typeface="Calibri" panose="020F0502020204030204" pitchFamily="34" charset="0"/>
                <a:cs typeface="Times New Roman" panose="02020603050405020304" pitchFamily="18" charset="0"/>
              </a:rPr>
              <a:t>Análisis de Experiencia del Cliente</a:t>
            </a:r>
            <a:r>
              <a:rPr lang="es-CO" i="1" kern="100" dirty="0">
                <a:effectLst/>
                <a:latin typeface="Calibri" panose="020F0502020204030204" pitchFamily="34" charset="0"/>
                <a:ea typeface="Calibri" panose="020F0502020204030204" pitchFamily="34" charset="0"/>
                <a:cs typeface="Times New Roman" panose="02020603050405020304" pitchFamily="18" charset="0"/>
              </a:rPr>
              <a:t>:</a:t>
            </a:r>
            <a:r>
              <a:rPr lang="es-CO" kern="100" dirty="0">
                <a:effectLst/>
                <a:latin typeface="Calibri" panose="020F0502020204030204" pitchFamily="34" charset="0"/>
                <a:ea typeface="Calibri" panose="020F0502020204030204" pitchFamily="34" charset="0"/>
                <a:cs typeface="Times New Roman" panose="02020603050405020304" pitchFamily="18" charset="0"/>
              </a:rPr>
              <a:t> Evaluación de datos de interacciones para comprender y mejorar la satisfacción del cliente.</a:t>
            </a:r>
          </a:p>
          <a:p>
            <a:pPr marL="800100" lvl="1" indent="-342900" algn="just">
              <a:lnSpc>
                <a:spcPct val="107000"/>
              </a:lnSpc>
              <a:spcAft>
                <a:spcPts val="800"/>
              </a:spcAft>
              <a:buSzPts val="1000"/>
              <a:buFont typeface="Arial" panose="020B0604020202020204" pitchFamily="34" charset="0"/>
              <a:buChar char="•"/>
              <a:tabLst>
                <a:tab pos="914400" algn="l"/>
              </a:tabLst>
            </a:pPr>
            <a:r>
              <a:rPr lang="es-CO" i="1" u="sng" kern="100" dirty="0">
                <a:effectLst/>
                <a:latin typeface="Calibri" panose="020F0502020204030204" pitchFamily="34" charset="0"/>
                <a:ea typeface="Calibri" panose="020F0502020204030204" pitchFamily="34" charset="0"/>
                <a:cs typeface="Times New Roman" panose="02020603050405020304" pitchFamily="18" charset="0"/>
              </a:rPr>
              <a:t>Gestión de Redes</a:t>
            </a:r>
            <a:r>
              <a:rPr lang="es-CO" i="1" kern="100" dirty="0">
                <a:effectLst/>
                <a:latin typeface="Calibri" panose="020F0502020204030204" pitchFamily="34" charset="0"/>
                <a:ea typeface="Calibri" panose="020F0502020204030204" pitchFamily="34" charset="0"/>
                <a:cs typeface="Times New Roman" panose="02020603050405020304" pitchFamily="18" charset="0"/>
              </a:rPr>
              <a:t>:</a:t>
            </a:r>
            <a:r>
              <a:rPr lang="es-CO" kern="100" dirty="0">
                <a:effectLst/>
                <a:latin typeface="Calibri" panose="020F0502020204030204" pitchFamily="34" charset="0"/>
                <a:ea typeface="Calibri" panose="020F0502020204030204" pitchFamily="34" charset="0"/>
                <a:cs typeface="Times New Roman" panose="02020603050405020304" pitchFamily="18" charset="0"/>
              </a:rPr>
              <a:t> Utilizando analítica para optimizar el rendimiento de las redes y prever problemas.</a:t>
            </a:r>
          </a:p>
          <a:p>
            <a:pPr marL="342900" lvl="0" indent="-342900" algn="just">
              <a:lnSpc>
                <a:spcPct val="107000"/>
              </a:lnSpc>
              <a:spcAft>
                <a:spcPts val="800"/>
              </a:spcAft>
              <a:buFont typeface="+mj-lt"/>
              <a:buAutoNum type="arabicPeriod" startAt="6"/>
              <a:tabLst>
                <a:tab pos="457200" algn="l"/>
              </a:tabLst>
            </a:pPr>
            <a:r>
              <a:rPr lang="es-CO"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Energía:</a:t>
            </a:r>
            <a:endParaRPr lang="es-CO"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marL="800100" lvl="1" indent="-342900" algn="just">
              <a:lnSpc>
                <a:spcPct val="107000"/>
              </a:lnSpc>
              <a:spcAft>
                <a:spcPts val="800"/>
              </a:spcAft>
              <a:buSzPts val="1000"/>
              <a:buFont typeface="Arial" panose="020B0604020202020204" pitchFamily="34" charset="0"/>
              <a:buChar char="•"/>
              <a:tabLst>
                <a:tab pos="914400" algn="l"/>
              </a:tabLst>
            </a:pPr>
            <a:r>
              <a:rPr lang="es-CO" i="1" u="sng" kern="100" dirty="0">
                <a:effectLst/>
                <a:latin typeface="Calibri" panose="020F0502020204030204" pitchFamily="34" charset="0"/>
                <a:ea typeface="Calibri" panose="020F0502020204030204" pitchFamily="34" charset="0"/>
                <a:cs typeface="Times New Roman" panose="02020603050405020304" pitchFamily="18" charset="0"/>
              </a:rPr>
              <a:t>Eficiencia Energética</a:t>
            </a:r>
            <a:r>
              <a:rPr lang="es-CO" i="1" kern="100" dirty="0">
                <a:effectLst/>
                <a:latin typeface="Calibri" panose="020F0502020204030204" pitchFamily="34" charset="0"/>
                <a:ea typeface="Calibri" panose="020F0502020204030204" pitchFamily="34" charset="0"/>
                <a:cs typeface="Times New Roman" panose="02020603050405020304" pitchFamily="18" charset="0"/>
              </a:rPr>
              <a:t>:</a:t>
            </a:r>
            <a:r>
              <a:rPr lang="es-CO" kern="100" dirty="0">
                <a:effectLst/>
                <a:latin typeface="Calibri" panose="020F0502020204030204" pitchFamily="34" charset="0"/>
                <a:ea typeface="Calibri" panose="020F0502020204030204" pitchFamily="34" charset="0"/>
                <a:cs typeface="Times New Roman" panose="02020603050405020304" pitchFamily="18" charset="0"/>
              </a:rPr>
              <a:t> Analizando datos de consumo para identificar áreas de mejora en la eficiencia energética.</a:t>
            </a:r>
          </a:p>
          <a:p>
            <a:pPr marL="800100" lvl="1" indent="-342900" algn="just">
              <a:lnSpc>
                <a:spcPct val="107000"/>
              </a:lnSpc>
              <a:spcAft>
                <a:spcPts val="800"/>
              </a:spcAft>
              <a:buSzPts val="1000"/>
              <a:buFont typeface="Arial" panose="020B0604020202020204" pitchFamily="34" charset="0"/>
              <a:buChar char="•"/>
              <a:tabLst>
                <a:tab pos="914400" algn="l"/>
              </a:tabLst>
            </a:pPr>
            <a:r>
              <a:rPr lang="es-CO" i="1" u="sng" kern="100" dirty="0">
                <a:effectLst/>
                <a:latin typeface="Calibri" panose="020F0502020204030204" pitchFamily="34" charset="0"/>
                <a:ea typeface="Calibri" panose="020F0502020204030204" pitchFamily="34" charset="0"/>
                <a:cs typeface="Times New Roman" panose="02020603050405020304" pitchFamily="18" charset="0"/>
              </a:rPr>
              <a:t>Pronóstico de Demanda</a:t>
            </a:r>
            <a:r>
              <a:rPr lang="es-CO" i="1" kern="100" dirty="0">
                <a:effectLst/>
                <a:latin typeface="Calibri" panose="020F0502020204030204" pitchFamily="34" charset="0"/>
                <a:ea typeface="Calibri" panose="020F0502020204030204" pitchFamily="34" charset="0"/>
                <a:cs typeface="Times New Roman" panose="02020603050405020304" pitchFamily="18" charset="0"/>
              </a:rPr>
              <a:t>:</a:t>
            </a:r>
            <a:r>
              <a:rPr lang="es-CO" kern="100" dirty="0">
                <a:effectLst/>
                <a:latin typeface="Calibri" panose="020F0502020204030204" pitchFamily="34" charset="0"/>
                <a:ea typeface="Calibri" panose="020F0502020204030204" pitchFamily="34" charset="0"/>
                <a:cs typeface="Times New Roman" panose="02020603050405020304" pitchFamily="18" charset="0"/>
              </a:rPr>
              <a:t> Utilizando modelos predictivos para prever la demanda de energía y planificar la generación de manera eficiente.</a:t>
            </a:r>
          </a:p>
          <a:p>
            <a:pPr marL="342900" lvl="0" indent="-342900" algn="just">
              <a:lnSpc>
                <a:spcPct val="107000"/>
              </a:lnSpc>
              <a:spcAft>
                <a:spcPts val="800"/>
              </a:spcAft>
              <a:buFont typeface="+mj-lt"/>
              <a:buAutoNum type="arabicPeriod" startAt="6"/>
              <a:tabLst>
                <a:tab pos="457200" algn="l"/>
              </a:tabLst>
            </a:pPr>
            <a:r>
              <a:rPr lang="es-CO"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Viajes y Hospitalidad:</a:t>
            </a:r>
            <a:endParaRPr lang="es-CO"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CO" i="1" u="sng" kern="100" dirty="0">
                <a:effectLst/>
                <a:latin typeface="Calibri" panose="020F0502020204030204" pitchFamily="34" charset="0"/>
                <a:ea typeface="Calibri" panose="020F0502020204030204" pitchFamily="34" charset="0"/>
                <a:cs typeface="Times New Roman" panose="02020603050405020304" pitchFamily="18" charset="0"/>
              </a:rPr>
              <a:t>Personalización de Experiencias</a:t>
            </a:r>
            <a:r>
              <a:rPr lang="es-CO" i="1" kern="100" dirty="0">
                <a:effectLst/>
                <a:latin typeface="Calibri" panose="020F0502020204030204" pitchFamily="34" charset="0"/>
                <a:ea typeface="Calibri" panose="020F0502020204030204" pitchFamily="34" charset="0"/>
                <a:cs typeface="Times New Roman" panose="02020603050405020304" pitchFamily="18" charset="0"/>
              </a:rPr>
              <a:t>:</a:t>
            </a:r>
            <a:r>
              <a:rPr lang="es-CO" kern="100" dirty="0">
                <a:effectLst/>
                <a:latin typeface="Calibri" panose="020F0502020204030204" pitchFamily="34" charset="0"/>
                <a:ea typeface="Calibri" panose="020F0502020204030204" pitchFamily="34" charset="0"/>
                <a:cs typeface="Times New Roman" panose="02020603050405020304" pitchFamily="18" charset="0"/>
              </a:rPr>
              <a:t> Analizando datos de preferencias y comportamientos para ofrecer experiencias personalizadas a los viajeros.</a:t>
            </a:r>
          </a:p>
          <a:p>
            <a:pPr marL="742950" lvl="1" indent="-285750" algn="just">
              <a:lnSpc>
                <a:spcPct val="107000"/>
              </a:lnSpc>
              <a:spcAft>
                <a:spcPts val="800"/>
              </a:spcAft>
              <a:buSzPts val="1000"/>
              <a:buFont typeface="Symbol" panose="05050102010706020507" pitchFamily="18" charset="2"/>
              <a:buChar char=""/>
              <a:tabLst>
                <a:tab pos="914400" algn="l"/>
              </a:tabLst>
            </a:pPr>
            <a:r>
              <a:rPr lang="es-CO" i="1" u="sng" kern="100" dirty="0">
                <a:effectLst/>
                <a:latin typeface="Calibri" panose="020F0502020204030204" pitchFamily="34" charset="0"/>
                <a:ea typeface="Calibri" panose="020F0502020204030204" pitchFamily="34" charset="0"/>
                <a:cs typeface="Times New Roman" panose="02020603050405020304" pitchFamily="18" charset="0"/>
              </a:rPr>
              <a:t>Gestión de Reservas y Ocupación</a:t>
            </a:r>
            <a:r>
              <a:rPr lang="es-CO" i="1" kern="100" dirty="0">
                <a:effectLst/>
                <a:latin typeface="Calibri" panose="020F0502020204030204" pitchFamily="34" charset="0"/>
                <a:ea typeface="Calibri" panose="020F0502020204030204" pitchFamily="34" charset="0"/>
                <a:cs typeface="Times New Roman" panose="02020603050405020304" pitchFamily="18" charset="0"/>
              </a:rPr>
              <a:t>:</a:t>
            </a:r>
            <a:r>
              <a:rPr lang="es-CO" kern="100" dirty="0">
                <a:effectLst/>
                <a:latin typeface="Calibri" panose="020F0502020204030204" pitchFamily="34" charset="0"/>
                <a:ea typeface="Calibri" panose="020F0502020204030204" pitchFamily="34" charset="0"/>
                <a:cs typeface="Times New Roman" panose="02020603050405020304" pitchFamily="18" charset="0"/>
              </a:rPr>
              <a:t> Utilizando analítica para optimizar la gestión de habitaciones y servicios.</a:t>
            </a:r>
          </a:p>
          <a:p>
            <a:pPr algn="just">
              <a:lnSpc>
                <a:spcPct val="107000"/>
              </a:lnSpc>
              <a:spcAft>
                <a:spcPts val="800"/>
              </a:spcAft>
            </a:pP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Imagen 3" descr="Icono&#10;&#10;Descripción generada automáticamente">
            <a:hlinkClick r:id="rId2"/>
            <a:extLst>
              <a:ext uri="{FF2B5EF4-FFF2-40B4-BE49-F238E27FC236}">
                <a16:creationId xmlns:a16="http://schemas.microsoft.com/office/drawing/2014/main" id="{950F4017-A470-515D-7040-3AAB9DB76F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4197" y="2789962"/>
            <a:ext cx="395923" cy="395923"/>
          </a:xfrm>
          <a:prstGeom prst="rect">
            <a:avLst/>
          </a:prstGeom>
        </p:spPr>
      </p:pic>
      <p:sp>
        <p:nvSpPr>
          <p:cNvPr id="3" name="CuadroTexto 2">
            <a:extLst>
              <a:ext uri="{FF2B5EF4-FFF2-40B4-BE49-F238E27FC236}">
                <a16:creationId xmlns:a16="http://schemas.microsoft.com/office/drawing/2014/main" id="{A8C8B067-F2DF-D7F5-12FF-E1A4A906493E}"/>
              </a:ext>
            </a:extLst>
          </p:cNvPr>
          <p:cNvSpPr txBox="1"/>
          <p:nvPr/>
        </p:nvSpPr>
        <p:spPr>
          <a:xfrm>
            <a:off x="7020560" y="230835"/>
            <a:ext cx="4267200" cy="461665"/>
          </a:xfrm>
          <a:prstGeom prst="rect">
            <a:avLst/>
          </a:prstGeom>
          <a:noFill/>
        </p:spPr>
        <p:txBody>
          <a:bodyPr wrap="square">
            <a:spAutoFit/>
          </a:bodyPr>
          <a:lstStyle/>
          <a:p>
            <a:r>
              <a:rPr lang="es-CO" sz="2400" b="1" dirty="0">
                <a:solidFill>
                  <a:schemeClr val="bg1"/>
                </a:solidFill>
              </a:rPr>
              <a:t>Análisis de Datos – Aplicaciones</a:t>
            </a:r>
          </a:p>
        </p:txBody>
      </p:sp>
    </p:spTree>
    <p:extLst>
      <p:ext uri="{BB962C8B-B14F-4D97-AF65-F5344CB8AC3E}">
        <p14:creationId xmlns:p14="http://schemas.microsoft.com/office/powerpoint/2010/main" val="3164021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4B5BD0EC-69FF-53A9-887D-05A028BA0D53}"/>
              </a:ext>
            </a:extLst>
          </p:cNvPr>
          <p:cNvSpPr/>
          <p:nvPr/>
        </p:nvSpPr>
        <p:spPr>
          <a:xfrm>
            <a:off x="2847453" y="3429000"/>
            <a:ext cx="5964903" cy="523220"/>
          </a:xfrm>
          <a:prstGeom prst="rect">
            <a:avLst/>
          </a:prstGeom>
          <a:noFill/>
        </p:spPr>
        <p:txBody>
          <a:bodyPr wrap="none" lIns="91440" tIns="45720" rIns="91440" bIns="45720">
            <a:spAutoFit/>
          </a:bodyPr>
          <a:lstStyle/>
          <a:p>
            <a:pPr algn="ctr"/>
            <a:r>
              <a:rPr lang="es-ES" sz="2800" b="1" dirty="0">
                <a:ln w="6600">
                  <a:solidFill>
                    <a:schemeClr val="accent2"/>
                  </a:solidFill>
                  <a:prstDash val="solid"/>
                </a:ln>
                <a:solidFill>
                  <a:schemeClr val="accent5">
                    <a:lumMod val="50000"/>
                  </a:schemeClr>
                </a:solidFill>
                <a:effectLst>
                  <a:outerShdw dist="38100" dir="2700000" algn="tl" rotWithShape="0">
                    <a:schemeClr val="accent2"/>
                  </a:outerShdw>
                </a:effectLst>
              </a:rPr>
              <a:t>Análisis de Datos: Beneficios - Desafíos</a:t>
            </a:r>
          </a:p>
        </p:txBody>
      </p:sp>
    </p:spTree>
    <p:extLst>
      <p:ext uri="{BB962C8B-B14F-4D97-AF65-F5344CB8AC3E}">
        <p14:creationId xmlns:p14="http://schemas.microsoft.com/office/powerpoint/2010/main" val="36371688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FFE4BB20-F27D-C99F-D53E-B13100A923FC}"/>
              </a:ext>
            </a:extLst>
          </p:cNvPr>
          <p:cNvSpPr txBox="1"/>
          <p:nvPr/>
        </p:nvSpPr>
        <p:spPr>
          <a:xfrm>
            <a:off x="396377" y="1415659"/>
            <a:ext cx="11136533" cy="4741234"/>
          </a:xfrm>
          <a:prstGeom prst="rect">
            <a:avLst/>
          </a:prstGeom>
          <a:noFill/>
        </p:spPr>
        <p:txBody>
          <a:bodyPr wrap="square">
            <a:spAutoFit/>
          </a:bodyPr>
          <a:lstStyle/>
          <a:p>
            <a:pPr marL="228600" algn="just">
              <a:lnSpc>
                <a:spcPct val="107000"/>
              </a:lnSpc>
              <a:spcAft>
                <a:spcPts val="800"/>
              </a:spcAft>
            </a:pP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El uso de la </a:t>
            </a: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analítica de datos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ofrece una serie de beneficios clave para las organizaciones en diversas industrias, la cual cuando se implementa de manera efectiva, se convierte en una herramienta estratégica que impulsa la toma de decisiones, la eficiencia operativa y la innovación en toda la organización. Entre los principales beneficios tenemos:</a:t>
            </a:r>
          </a:p>
          <a:p>
            <a:pPr marL="342900" lvl="0" indent="-342900" algn="just">
              <a:lnSpc>
                <a:spcPct val="107000"/>
              </a:lnSpc>
              <a:spcAft>
                <a:spcPts val="800"/>
              </a:spcAft>
              <a:buFont typeface="+mj-lt"/>
              <a:buAutoNum type="arabicPeriod"/>
              <a:tabLst>
                <a:tab pos="457200" algn="l"/>
              </a:tabLst>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Toma de Decisiones Informada:</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 La analítica de datos proporciona información precisa y relevante, permitiendo a los líderes tomar decisiones informadas basadas en evidencia y análisis en lugar de suposiciones o intuiciones.</a:t>
            </a:r>
          </a:p>
          <a:p>
            <a:pPr marL="342900" lvl="0" indent="-342900" algn="just">
              <a:lnSpc>
                <a:spcPct val="107000"/>
              </a:lnSpc>
              <a:spcAft>
                <a:spcPts val="800"/>
              </a:spcAft>
              <a:buFont typeface="+mj-lt"/>
              <a:buAutoNum type="arabicPeriod"/>
              <a:tabLst>
                <a:tab pos="457200" algn="l"/>
              </a:tabLst>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Optimización de Procesos:</a:t>
            </a:r>
            <a:r>
              <a:rPr lang="es-CO" sz="1800"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Permite identificar ineficiencias y cuellos de botella en los procesos empresariales, facilitando la optimización continua para mejorar la eficiencia operativa y reducir costos.</a:t>
            </a:r>
          </a:p>
          <a:p>
            <a:pPr marL="342900" lvl="0" indent="-342900" algn="just">
              <a:lnSpc>
                <a:spcPct val="107000"/>
              </a:lnSpc>
              <a:spcAft>
                <a:spcPts val="800"/>
              </a:spcAft>
              <a:buFont typeface="+mj-lt"/>
              <a:buAutoNum type="arabicPeriod"/>
              <a:tabLst>
                <a:tab pos="457200" algn="l"/>
              </a:tabLst>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Mejora de la Experiencia del Cliente:</a:t>
            </a:r>
            <a:r>
              <a:rPr lang="es-CO" sz="1800"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Al analizar datos de comportamiento del cliente, las organizaciones pueden personalizar productos y servicios, anticipar necesidades y mejorar la experiencia general del cliente.</a:t>
            </a:r>
          </a:p>
          <a:p>
            <a:pPr marL="342900" lvl="0" indent="-342900" algn="just">
              <a:lnSpc>
                <a:spcPct val="107000"/>
              </a:lnSpc>
              <a:spcAft>
                <a:spcPts val="800"/>
              </a:spcAft>
              <a:buFont typeface="+mj-lt"/>
              <a:buAutoNum type="arabicPeriod"/>
              <a:tabLst>
                <a:tab pos="457200" algn="l"/>
              </a:tabLst>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Detección de Patrones y Tendencias:</a:t>
            </a:r>
            <a:r>
              <a:rPr lang="es-CO" sz="1800"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La analítica de datos revela patrones y tendencias ocultas en grandes conjuntos de datos, permitiendo a las organizaciones anticipar cambios, identificar oportunidades y mitigar riesgos.</a:t>
            </a:r>
          </a:p>
          <a:p>
            <a:pPr algn="just">
              <a:lnSpc>
                <a:spcPct val="107000"/>
              </a:lnSpc>
              <a:spcAft>
                <a:spcPts val="800"/>
              </a:spcAft>
            </a:pP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CuadroTexto 2">
            <a:extLst>
              <a:ext uri="{FF2B5EF4-FFF2-40B4-BE49-F238E27FC236}">
                <a16:creationId xmlns:a16="http://schemas.microsoft.com/office/drawing/2014/main" id="{AD7749A5-D447-20F0-54AC-D32B33A87B4D}"/>
              </a:ext>
            </a:extLst>
          </p:cNvPr>
          <p:cNvSpPr txBox="1"/>
          <p:nvPr/>
        </p:nvSpPr>
        <p:spPr>
          <a:xfrm>
            <a:off x="7020560" y="230835"/>
            <a:ext cx="4267200" cy="461665"/>
          </a:xfrm>
          <a:prstGeom prst="rect">
            <a:avLst/>
          </a:prstGeom>
          <a:noFill/>
        </p:spPr>
        <p:txBody>
          <a:bodyPr wrap="square">
            <a:spAutoFit/>
          </a:bodyPr>
          <a:lstStyle/>
          <a:p>
            <a:r>
              <a:rPr lang="es-CO" sz="2400" b="1" dirty="0">
                <a:solidFill>
                  <a:schemeClr val="bg1"/>
                </a:solidFill>
              </a:rPr>
              <a:t>Análisis de Datos – Beneficios</a:t>
            </a:r>
          </a:p>
        </p:txBody>
      </p:sp>
    </p:spTree>
    <p:extLst>
      <p:ext uri="{BB962C8B-B14F-4D97-AF65-F5344CB8AC3E}">
        <p14:creationId xmlns:p14="http://schemas.microsoft.com/office/powerpoint/2010/main" val="6943022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8ED90CF5-FD8D-4731-B599-4D45271B708A}"/>
              </a:ext>
            </a:extLst>
          </p:cNvPr>
          <p:cNvSpPr txBox="1"/>
          <p:nvPr/>
        </p:nvSpPr>
        <p:spPr>
          <a:xfrm>
            <a:off x="527733" y="1541208"/>
            <a:ext cx="11136533" cy="3981603"/>
          </a:xfrm>
          <a:prstGeom prst="rect">
            <a:avLst/>
          </a:prstGeom>
          <a:noFill/>
        </p:spPr>
        <p:txBody>
          <a:bodyPr wrap="square">
            <a:spAutoFit/>
          </a:bodyPr>
          <a:lstStyle/>
          <a:p>
            <a:pPr marL="342900" lvl="0" indent="-342900" algn="just">
              <a:lnSpc>
                <a:spcPct val="107000"/>
              </a:lnSpc>
              <a:spcAft>
                <a:spcPts val="800"/>
              </a:spcAft>
              <a:buFont typeface="+mj-lt"/>
              <a:buAutoNum type="arabicPeriod" startAt="5"/>
              <a:tabLst>
                <a:tab pos="457200" algn="l"/>
              </a:tabLst>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Prevención de Fraudes y Riesgos:</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 Permite detectar anomalías y patrones sospechosos en tiempo real, mejorando la capacidad de prevenir fraudes y gestionar riesgos financieros.</a:t>
            </a:r>
          </a:p>
          <a:p>
            <a:pPr marL="342900" lvl="0" indent="-342900" algn="just">
              <a:lnSpc>
                <a:spcPct val="107000"/>
              </a:lnSpc>
              <a:spcAft>
                <a:spcPts val="800"/>
              </a:spcAft>
              <a:buFont typeface="+mj-lt"/>
              <a:buAutoNum type="arabicPeriod" startAt="5"/>
              <a:tabLst>
                <a:tab pos="457200" algn="l"/>
              </a:tabLst>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Mantenimiento Predictivo:</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 Facilita la identificación proactiva de posibles fallas en equipos y maquinaria, permitiendo un mantenimiento predictivo que reduce los tiempos de inactividad y los costos asociados.</a:t>
            </a:r>
          </a:p>
          <a:p>
            <a:pPr marL="342900" lvl="0" indent="-342900" algn="just">
              <a:lnSpc>
                <a:spcPct val="107000"/>
              </a:lnSpc>
              <a:spcAft>
                <a:spcPts val="800"/>
              </a:spcAft>
              <a:buFont typeface="+mj-lt"/>
              <a:buAutoNum type="arabicPeriod" startAt="5"/>
              <a:tabLst>
                <a:tab pos="457200" algn="l"/>
              </a:tabLst>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Optimización de Recursos:</a:t>
            </a:r>
            <a:r>
              <a:rPr lang="es-CO" sz="1800"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Ayuda a las organizaciones a asignar recursos de manera más eficiente, ya sea en la gestión de inventarios, la programación de personal o la planificación de proyectos.</a:t>
            </a:r>
          </a:p>
          <a:p>
            <a:pPr marL="342900" indent="-342900">
              <a:buFont typeface="+mj-lt"/>
              <a:buAutoNum type="arabicPeriod" startAt="5"/>
            </a:pPr>
            <a:r>
              <a:rPr lang="es-CO" sz="1800" b="1"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Innovación y Desarrollo de Productos:</a:t>
            </a:r>
            <a:r>
              <a:rPr lang="es-CO" sz="18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 </a:t>
            </a:r>
            <a:r>
              <a:rPr lang="es-CO" sz="1800" dirty="0">
                <a:effectLst/>
                <a:latin typeface="Calibri" panose="020F0502020204030204" pitchFamily="34" charset="0"/>
                <a:ea typeface="Calibri" panose="020F0502020204030204" pitchFamily="34" charset="0"/>
                <a:cs typeface="Times New Roman" panose="02020603050405020304" pitchFamily="18" charset="0"/>
              </a:rPr>
              <a:t>Analizando datos de mercado y retroalimentación de los clientes, las empresas pueden identificar oportunidades de innovación y desarrollar productos que se alineen mejor con las necesidades del mercado.</a:t>
            </a:r>
          </a:p>
          <a:p>
            <a:pPr marL="342900" indent="-342900">
              <a:buFont typeface="+mj-lt"/>
              <a:buAutoNum type="arabicPeriod" startAt="5"/>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Cumplimiento Normativo:</a:t>
            </a:r>
            <a:r>
              <a:rPr lang="es-CO" sz="1800"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Permite el seguimiento y la generación de informes para cumplir con regulaciones y normativas específicas en diversas industrias, garantizando la integridad y seguridad de los datos.</a:t>
            </a:r>
          </a:p>
          <a:p>
            <a:pPr marL="342900" indent="-342900">
              <a:buFont typeface="+mj-lt"/>
              <a:buAutoNum type="arabicPeriod" startAt="5"/>
            </a:pP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CuadroTexto 1">
            <a:extLst>
              <a:ext uri="{FF2B5EF4-FFF2-40B4-BE49-F238E27FC236}">
                <a16:creationId xmlns:a16="http://schemas.microsoft.com/office/drawing/2014/main" id="{989C9E09-CC9A-9BEA-6E9A-1B25048284F5}"/>
              </a:ext>
            </a:extLst>
          </p:cNvPr>
          <p:cNvSpPr txBox="1"/>
          <p:nvPr/>
        </p:nvSpPr>
        <p:spPr>
          <a:xfrm>
            <a:off x="7020560" y="230835"/>
            <a:ext cx="4267200" cy="461665"/>
          </a:xfrm>
          <a:prstGeom prst="rect">
            <a:avLst/>
          </a:prstGeom>
          <a:noFill/>
        </p:spPr>
        <p:txBody>
          <a:bodyPr wrap="square">
            <a:spAutoFit/>
          </a:bodyPr>
          <a:lstStyle/>
          <a:p>
            <a:r>
              <a:rPr lang="es-CO" sz="2400" b="1" dirty="0">
                <a:solidFill>
                  <a:schemeClr val="bg1"/>
                </a:solidFill>
              </a:rPr>
              <a:t>Análisis de Datos – Beneficios</a:t>
            </a:r>
          </a:p>
        </p:txBody>
      </p:sp>
    </p:spTree>
    <p:extLst>
      <p:ext uri="{BB962C8B-B14F-4D97-AF65-F5344CB8AC3E}">
        <p14:creationId xmlns:p14="http://schemas.microsoft.com/office/powerpoint/2010/main" val="417929106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5D19534-8010-5DED-2A7C-A4B0E7FCBD4F}"/>
              </a:ext>
            </a:extLst>
          </p:cNvPr>
          <p:cNvSpPr txBox="1"/>
          <p:nvPr/>
        </p:nvSpPr>
        <p:spPr>
          <a:xfrm>
            <a:off x="527733" y="1780694"/>
            <a:ext cx="11136533" cy="4039696"/>
          </a:xfrm>
          <a:prstGeom prst="rect">
            <a:avLst/>
          </a:prstGeom>
          <a:noFill/>
        </p:spPr>
        <p:txBody>
          <a:bodyPr wrap="square">
            <a:spAutoFit/>
          </a:bodyPr>
          <a:lstStyle/>
          <a:p>
            <a:pPr marL="342900" lvl="0" indent="-342900" algn="just">
              <a:lnSpc>
                <a:spcPct val="107000"/>
              </a:lnSpc>
              <a:spcAft>
                <a:spcPts val="800"/>
              </a:spcAft>
              <a:buFont typeface="+mj-lt"/>
              <a:buAutoNum type="arabicPeriod" startAt="10"/>
              <a:tabLst>
                <a:tab pos="457200" algn="l"/>
              </a:tabLst>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Mejora Continua:</a:t>
            </a:r>
            <a:r>
              <a:rPr lang="es-CO" sz="1800"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La analítica de datos proporciona una base para la mejora continua al ofrecer información sobre el desempeño actual y áreas de oportunidad, fomentando un enfoque constante en la excelencia operativa.</a:t>
            </a:r>
          </a:p>
          <a:p>
            <a:pPr marL="342900" lvl="0" indent="-342900" algn="just">
              <a:lnSpc>
                <a:spcPct val="107000"/>
              </a:lnSpc>
              <a:spcAft>
                <a:spcPts val="800"/>
              </a:spcAft>
              <a:buFont typeface="+mj-lt"/>
              <a:buAutoNum type="arabicPeriod" startAt="10"/>
              <a:tabLst>
                <a:tab pos="457200" algn="l"/>
              </a:tabLst>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Competitividad en el Mercado:</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 Las organizaciones que utilizan la analítica de datos de manera efectiva pueden mantenerse competitivas al adaptarse rápidamente a los cambios del mercado, anticipar demandas y ofrecer soluciones innovadoras.</a:t>
            </a:r>
          </a:p>
          <a:p>
            <a:pPr marL="342900" lvl="0" indent="-342900" algn="just">
              <a:lnSpc>
                <a:spcPct val="107000"/>
              </a:lnSpc>
              <a:spcAft>
                <a:spcPts val="800"/>
              </a:spcAft>
              <a:buFont typeface="+mj-lt"/>
              <a:buAutoNum type="arabicPeriod" startAt="10"/>
              <a:tabLst>
                <a:tab pos="457200" algn="l"/>
              </a:tabLst>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Eficiencia en Marketing:</a:t>
            </a:r>
            <a:r>
              <a:rPr lang="es-CO" sz="1800"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Permite a las empresas dirigir sus esfuerzos de marketing de manera más precisa al comprender mejor el comportamiento y las preferencias de los clientes, lo que conduce a campañas más efectivas y retorno de inversión (ROI) mejorado.</a:t>
            </a:r>
          </a:p>
          <a:p>
            <a:pPr marL="342900" lvl="0" indent="-342900" algn="just">
              <a:lnSpc>
                <a:spcPct val="107000"/>
              </a:lnSpc>
              <a:spcAft>
                <a:spcPts val="800"/>
              </a:spcAft>
              <a:buFont typeface="+mj-lt"/>
              <a:buAutoNum type="arabicPeriod" startAt="10"/>
              <a:tabLst>
                <a:tab pos="457200" algn="l"/>
              </a:tabLst>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Adaptabilidad a Cambios:</a:t>
            </a:r>
            <a:r>
              <a:rPr lang="es-CO" sz="1800"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Proporciona a las organizaciones la capacidad de adaptarse rápidamente a cambios en el entorno empresarial, ya que la analítica permite una comprensión profunda de las dinámicas del mercado y la competencia.</a:t>
            </a:r>
          </a:p>
          <a:p>
            <a:pPr marL="342900" indent="-342900">
              <a:buFont typeface="+mj-lt"/>
              <a:buAutoNum type="arabicPeriod" startAt="5"/>
            </a:pP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CuadroTexto 2">
            <a:extLst>
              <a:ext uri="{FF2B5EF4-FFF2-40B4-BE49-F238E27FC236}">
                <a16:creationId xmlns:a16="http://schemas.microsoft.com/office/drawing/2014/main" id="{85BB3847-4A42-FA5E-B442-0341E4F3B649}"/>
              </a:ext>
            </a:extLst>
          </p:cNvPr>
          <p:cNvSpPr txBox="1"/>
          <p:nvPr/>
        </p:nvSpPr>
        <p:spPr>
          <a:xfrm>
            <a:off x="7020560" y="230835"/>
            <a:ext cx="4267200" cy="461665"/>
          </a:xfrm>
          <a:prstGeom prst="rect">
            <a:avLst/>
          </a:prstGeom>
          <a:noFill/>
        </p:spPr>
        <p:txBody>
          <a:bodyPr wrap="square">
            <a:spAutoFit/>
          </a:bodyPr>
          <a:lstStyle/>
          <a:p>
            <a:r>
              <a:rPr lang="es-CO" sz="2400" b="1" dirty="0">
                <a:solidFill>
                  <a:schemeClr val="bg1"/>
                </a:solidFill>
              </a:rPr>
              <a:t>Análisis de Datos – Beneficios</a:t>
            </a:r>
          </a:p>
        </p:txBody>
      </p:sp>
    </p:spTree>
    <p:extLst>
      <p:ext uri="{BB962C8B-B14F-4D97-AF65-F5344CB8AC3E}">
        <p14:creationId xmlns:p14="http://schemas.microsoft.com/office/powerpoint/2010/main" val="8278548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8E9F81E0-DC0A-58FE-A409-7E5A4CBFBF98}"/>
              </a:ext>
            </a:extLst>
          </p:cNvPr>
          <p:cNvSpPr txBox="1"/>
          <p:nvPr/>
        </p:nvSpPr>
        <p:spPr>
          <a:xfrm>
            <a:off x="425405" y="1721866"/>
            <a:ext cx="11136533" cy="3414268"/>
          </a:xfrm>
          <a:prstGeom prst="rect">
            <a:avLst/>
          </a:prstGeom>
          <a:noFill/>
        </p:spPr>
        <p:txBody>
          <a:bodyPr wrap="square">
            <a:spAutoFit/>
          </a:bodyPr>
          <a:lstStyle/>
          <a:p>
            <a:pPr algn="just">
              <a:lnSpc>
                <a:spcPct val="107000"/>
              </a:lnSpc>
              <a:spcAft>
                <a:spcPts val="800"/>
              </a:spcAft>
            </a:pP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Si bien la analítica de datos ofrece numerosos beneficios, también presenta desafíos comunes que las organizaciones deben abordar para aprovechar al máximo esta disciplina. Aquí se presentan algunos desafíos comunes y estrategias para abordarlos:</a:t>
            </a: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s-CO" sz="20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Calidad de los Datos:</a:t>
            </a:r>
            <a:endParaRPr lang="es-CO"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CO" sz="2000" b="1" kern="100" dirty="0">
                <a:effectLst/>
                <a:latin typeface="Calibri" panose="020F0502020204030204" pitchFamily="34" charset="0"/>
                <a:ea typeface="Calibri" panose="020F0502020204030204" pitchFamily="34" charset="0"/>
                <a:cs typeface="Times New Roman" panose="02020603050405020304" pitchFamily="18" charset="0"/>
              </a:rPr>
              <a:t>Desafío:</a:t>
            </a: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 La calidad de los datos puede ser inconsistente o estar contaminada, lo que afecta la precisión de los análisis.</a:t>
            </a: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CO" sz="2000" b="1" kern="100" dirty="0">
                <a:effectLst/>
                <a:latin typeface="Calibri" panose="020F0502020204030204" pitchFamily="34" charset="0"/>
                <a:ea typeface="Calibri" panose="020F0502020204030204" pitchFamily="34" charset="0"/>
                <a:cs typeface="Times New Roman" panose="02020603050405020304" pitchFamily="18" charset="0"/>
              </a:rPr>
              <a:t>Abordaje:</a:t>
            </a: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 Implementar procesos de limpieza y validación de datos. Establecer estándares de calidad y realizar auditorías periódicas.</a:t>
            </a: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mj-lt"/>
              <a:buAutoNum type="arabicPeriod" startAt="5"/>
            </a:pP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CuadroTexto 1">
            <a:extLst>
              <a:ext uri="{FF2B5EF4-FFF2-40B4-BE49-F238E27FC236}">
                <a16:creationId xmlns:a16="http://schemas.microsoft.com/office/drawing/2014/main" id="{C62D7E13-A91F-4D79-FAE9-370C61F0EE97}"/>
              </a:ext>
            </a:extLst>
          </p:cNvPr>
          <p:cNvSpPr txBox="1"/>
          <p:nvPr/>
        </p:nvSpPr>
        <p:spPr>
          <a:xfrm>
            <a:off x="7020560" y="230835"/>
            <a:ext cx="4267200" cy="461665"/>
          </a:xfrm>
          <a:prstGeom prst="rect">
            <a:avLst/>
          </a:prstGeom>
          <a:noFill/>
        </p:spPr>
        <p:txBody>
          <a:bodyPr wrap="square">
            <a:spAutoFit/>
          </a:bodyPr>
          <a:lstStyle/>
          <a:p>
            <a:r>
              <a:rPr lang="es-CO" sz="2400" b="1" dirty="0">
                <a:solidFill>
                  <a:schemeClr val="bg1"/>
                </a:solidFill>
              </a:rPr>
              <a:t>Análisis de Datos – Beneficios</a:t>
            </a:r>
          </a:p>
        </p:txBody>
      </p:sp>
    </p:spTree>
    <p:extLst>
      <p:ext uri="{BB962C8B-B14F-4D97-AF65-F5344CB8AC3E}">
        <p14:creationId xmlns:p14="http://schemas.microsoft.com/office/powerpoint/2010/main" val="33473319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8">
            <a:extLst>
              <a:ext uri="{FF2B5EF4-FFF2-40B4-BE49-F238E27FC236}">
                <a16:creationId xmlns:a16="http://schemas.microsoft.com/office/drawing/2014/main" id="{CD029EB6-DA94-BA88-7C89-2266DA1CFEAA}"/>
              </a:ext>
            </a:extLst>
          </p:cNvPr>
          <p:cNvSpPr txBox="1">
            <a:spLocks/>
          </p:cNvSpPr>
          <p:nvPr/>
        </p:nvSpPr>
        <p:spPr>
          <a:xfrm>
            <a:off x="0" y="1278865"/>
            <a:ext cx="11569031" cy="393954"/>
          </a:xfr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pt-PT" sz="2400" b="1" noProof="1">
                <a:latin typeface="Arial Black" panose="020B0A04020102020204" pitchFamily="34" charset="0"/>
                <a:ea typeface="Amazon Ember Heavy" panose="020B0603020204020204" pitchFamily="34" charset="0"/>
                <a:cs typeface="Amazon Ember Heavy" panose="020B0603020204020204" pitchFamily="34" charset="0"/>
              </a:rPr>
              <a:t>Dimensiones en la Calidad de los Datos</a:t>
            </a:r>
          </a:p>
        </p:txBody>
      </p:sp>
      <p:pic>
        <p:nvPicPr>
          <p:cNvPr id="4" name="Imagen 3">
            <a:extLst>
              <a:ext uri="{FF2B5EF4-FFF2-40B4-BE49-F238E27FC236}">
                <a16:creationId xmlns:a16="http://schemas.microsoft.com/office/drawing/2014/main" id="{34D7917D-A7C6-F006-2DE7-B405FE80DAD4}"/>
              </a:ext>
            </a:extLst>
          </p:cNvPr>
          <p:cNvPicPr>
            <a:picLocks noChangeAspect="1"/>
          </p:cNvPicPr>
          <p:nvPr/>
        </p:nvPicPr>
        <p:blipFill>
          <a:blip r:embed="rId2"/>
          <a:stretch>
            <a:fillRect/>
          </a:stretch>
        </p:blipFill>
        <p:spPr>
          <a:xfrm>
            <a:off x="322685" y="1915702"/>
            <a:ext cx="4515480" cy="4610743"/>
          </a:xfrm>
          <a:prstGeom prst="rect">
            <a:avLst/>
          </a:prstGeom>
        </p:spPr>
      </p:pic>
      <p:sp>
        <p:nvSpPr>
          <p:cNvPr id="5" name="CuadroTexto 4">
            <a:extLst>
              <a:ext uri="{FF2B5EF4-FFF2-40B4-BE49-F238E27FC236}">
                <a16:creationId xmlns:a16="http://schemas.microsoft.com/office/drawing/2014/main" id="{00F8D54F-B9E6-7305-644C-5FC7B0BE1E35}"/>
              </a:ext>
            </a:extLst>
          </p:cNvPr>
          <p:cNvSpPr txBox="1"/>
          <p:nvPr/>
        </p:nvSpPr>
        <p:spPr>
          <a:xfrm>
            <a:off x="5222025" y="1935544"/>
            <a:ext cx="6096000" cy="307777"/>
          </a:xfrm>
          <a:prstGeom prst="rect">
            <a:avLst/>
          </a:prstGeom>
          <a:noFill/>
        </p:spPr>
        <p:txBody>
          <a:bodyPr wrap="square">
            <a:spAutoFit/>
          </a:bodyPr>
          <a:lstStyle/>
          <a:p>
            <a:r>
              <a:rPr lang="es-MX" sz="1400" b="1" i="0" dirty="0">
                <a:solidFill>
                  <a:srgbClr val="C00000"/>
                </a:solidFill>
                <a:effectLst/>
                <a:latin typeface="+mn-lt"/>
              </a:rPr>
              <a:t>Completitud: </a:t>
            </a:r>
            <a:r>
              <a:rPr lang="es-MX" sz="1400" b="0" i="0" dirty="0">
                <a:solidFill>
                  <a:srgbClr val="404041"/>
                </a:solidFill>
                <a:effectLst/>
                <a:latin typeface="+mn-lt"/>
              </a:rPr>
              <a:t>el grado en el que todos los atributos del dato están presentes.</a:t>
            </a:r>
            <a:endParaRPr lang="es-CO" sz="1400" dirty="0">
              <a:latin typeface="+mn-lt"/>
            </a:endParaRPr>
          </a:p>
        </p:txBody>
      </p:sp>
      <p:sp>
        <p:nvSpPr>
          <p:cNvPr id="6" name="CuadroTexto 5">
            <a:extLst>
              <a:ext uri="{FF2B5EF4-FFF2-40B4-BE49-F238E27FC236}">
                <a16:creationId xmlns:a16="http://schemas.microsoft.com/office/drawing/2014/main" id="{665F1A53-74EE-A9EA-2C52-67B93E566EAB}"/>
              </a:ext>
            </a:extLst>
          </p:cNvPr>
          <p:cNvSpPr txBox="1"/>
          <p:nvPr/>
        </p:nvSpPr>
        <p:spPr>
          <a:xfrm>
            <a:off x="5222025" y="2603837"/>
            <a:ext cx="6096000" cy="738664"/>
          </a:xfrm>
          <a:prstGeom prst="rect">
            <a:avLst/>
          </a:prstGeom>
          <a:noFill/>
        </p:spPr>
        <p:txBody>
          <a:bodyPr wrap="square">
            <a:spAutoFit/>
          </a:bodyPr>
          <a:lstStyle/>
          <a:p>
            <a:pPr algn="just"/>
            <a:r>
              <a:rPr lang="es-MX" sz="1400" b="1" dirty="0">
                <a:solidFill>
                  <a:srgbClr val="C00000"/>
                </a:solidFill>
                <a:latin typeface="+mn-lt"/>
              </a:rPr>
              <a:t>Precisión / Exactitud: </a:t>
            </a:r>
            <a:r>
              <a:rPr lang="es-MX" sz="1400" dirty="0">
                <a:solidFill>
                  <a:srgbClr val="404041"/>
                </a:solidFill>
                <a:latin typeface="+mn-lt"/>
              </a:rPr>
              <a:t>si los datos no son precisos, estos no pueden ser utilizados. En este sentido, para detectar si estos son precisos, se compara el dato con una fuente de referencia</a:t>
            </a:r>
            <a:endParaRPr lang="es-CO" sz="1400" dirty="0">
              <a:solidFill>
                <a:srgbClr val="404041"/>
              </a:solidFill>
              <a:latin typeface="+mn-lt"/>
            </a:endParaRPr>
          </a:p>
        </p:txBody>
      </p:sp>
      <p:sp>
        <p:nvSpPr>
          <p:cNvPr id="7" name="CuadroTexto 6">
            <a:extLst>
              <a:ext uri="{FF2B5EF4-FFF2-40B4-BE49-F238E27FC236}">
                <a16:creationId xmlns:a16="http://schemas.microsoft.com/office/drawing/2014/main" id="{ADA72B3F-64BA-480C-35F7-D7191DDABD04}"/>
              </a:ext>
            </a:extLst>
          </p:cNvPr>
          <p:cNvSpPr txBox="1"/>
          <p:nvPr/>
        </p:nvSpPr>
        <p:spPr>
          <a:xfrm>
            <a:off x="5222025" y="3636298"/>
            <a:ext cx="6096000" cy="584775"/>
          </a:xfrm>
          <a:prstGeom prst="rect">
            <a:avLst/>
          </a:prstGeom>
          <a:noFill/>
        </p:spPr>
        <p:txBody>
          <a:bodyPr wrap="square">
            <a:spAutoFit/>
          </a:bodyPr>
          <a:lstStyle/>
          <a:p>
            <a:pPr algn="just"/>
            <a:r>
              <a:rPr lang="es-MX" sz="1400" b="1" dirty="0">
                <a:solidFill>
                  <a:srgbClr val="C00000"/>
                </a:solidFill>
                <a:latin typeface="+mn-lt"/>
              </a:rPr>
              <a:t>Integridad:</a:t>
            </a:r>
            <a:r>
              <a:rPr lang="es-MX" sz="1400" dirty="0">
                <a:solidFill>
                  <a:srgbClr val="404041"/>
                </a:solidFill>
                <a:latin typeface="+mn-lt"/>
              </a:rPr>
              <a:t> Se centra en el hecho de saber si toda la información relevante de un registro está presente de forma que se pueda utilizar</a:t>
            </a:r>
            <a:r>
              <a:rPr lang="es-MX" dirty="0"/>
              <a:t>.</a:t>
            </a:r>
            <a:endParaRPr lang="es-CO" dirty="0"/>
          </a:p>
        </p:txBody>
      </p:sp>
      <p:sp>
        <p:nvSpPr>
          <p:cNvPr id="8" name="CuadroTexto 7">
            <a:extLst>
              <a:ext uri="{FF2B5EF4-FFF2-40B4-BE49-F238E27FC236}">
                <a16:creationId xmlns:a16="http://schemas.microsoft.com/office/drawing/2014/main" id="{A2AE573A-C4B9-4FD2-F88F-AEFFAE61B17B}"/>
              </a:ext>
            </a:extLst>
          </p:cNvPr>
          <p:cNvSpPr txBox="1"/>
          <p:nvPr/>
        </p:nvSpPr>
        <p:spPr>
          <a:xfrm>
            <a:off x="5222025" y="4556469"/>
            <a:ext cx="6096000" cy="307777"/>
          </a:xfrm>
          <a:prstGeom prst="rect">
            <a:avLst/>
          </a:prstGeom>
          <a:noFill/>
        </p:spPr>
        <p:txBody>
          <a:bodyPr wrap="square">
            <a:spAutoFit/>
          </a:bodyPr>
          <a:lstStyle/>
          <a:p>
            <a:r>
              <a:rPr lang="es-MX" sz="1400" b="1" dirty="0">
                <a:solidFill>
                  <a:srgbClr val="C00000"/>
                </a:solidFill>
                <a:latin typeface="+mn-lt"/>
              </a:rPr>
              <a:t>Conformidad:</a:t>
            </a:r>
            <a:r>
              <a:rPr lang="es-MX" sz="1400" dirty="0">
                <a:solidFill>
                  <a:srgbClr val="404041"/>
                </a:solidFill>
                <a:latin typeface="+mn-lt"/>
              </a:rPr>
              <a:t> los datos deben estar en un formato estándar y legible</a:t>
            </a:r>
            <a:endParaRPr lang="es-CO" sz="1400" dirty="0">
              <a:solidFill>
                <a:srgbClr val="404041"/>
              </a:solidFill>
              <a:latin typeface="+mn-lt"/>
            </a:endParaRPr>
          </a:p>
        </p:txBody>
      </p:sp>
      <p:sp>
        <p:nvSpPr>
          <p:cNvPr id="9" name="CuadroTexto 8">
            <a:extLst>
              <a:ext uri="{FF2B5EF4-FFF2-40B4-BE49-F238E27FC236}">
                <a16:creationId xmlns:a16="http://schemas.microsoft.com/office/drawing/2014/main" id="{DF33C31C-E5FD-02B9-CBDF-A8000CEEE860}"/>
              </a:ext>
            </a:extLst>
          </p:cNvPr>
          <p:cNvSpPr txBox="1"/>
          <p:nvPr/>
        </p:nvSpPr>
        <p:spPr>
          <a:xfrm>
            <a:off x="5222025" y="5214810"/>
            <a:ext cx="6096000" cy="523220"/>
          </a:xfrm>
          <a:prstGeom prst="rect">
            <a:avLst/>
          </a:prstGeom>
          <a:noFill/>
        </p:spPr>
        <p:txBody>
          <a:bodyPr wrap="square">
            <a:spAutoFit/>
          </a:bodyPr>
          <a:lstStyle/>
          <a:p>
            <a:pPr algn="just"/>
            <a:r>
              <a:rPr lang="es-MX" sz="1400" b="1" dirty="0">
                <a:solidFill>
                  <a:srgbClr val="C00000"/>
                </a:solidFill>
                <a:latin typeface="+mn-lt"/>
              </a:rPr>
              <a:t>Consistencia: </a:t>
            </a:r>
            <a:r>
              <a:rPr lang="es-MX" sz="1400" dirty="0">
                <a:solidFill>
                  <a:srgbClr val="404041"/>
                </a:solidFill>
                <a:latin typeface="+mn-lt"/>
              </a:rPr>
              <a:t>al hacer el cruce de información con los registros, se debe evitar la información contradictoria, es decir, los datos serán siempre los mismos.</a:t>
            </a:r>
            <a:endParaRPr lang="es-CO" sz="1400" dirty="0">
              <a:solidFill>
                <a:srgbClr val="404041"/>
              </a:solidFill>
              <a:latin typeface="+mn-lt"/>
            </a:endParaRPr>
          </a:p>
        </p:txBody>
      </p:sp>
      <p:sp>
        <p:nvSpPr>
          <p:cNvPr id="10" name="CuadroTexto 9">
            <a:extLst>
              <a:ext uri="{FF2B5EF4-FFF2-40B4-BE49-F238E27FC236}">
                <a16:creationId xmlns:a16="http://schemas.microsoft.com/office/drawing/2014/main" id="{F1733F89-94E5-1A3F-D547-5B370432F65C}"/>
              </a:ext>
            </a:extLst>
          </p:cNvPr>
          <p:cNvSpPr txBox="1"/>
          <p:nvPr/>
        </p:nvSpPr>
        <p:spPr>
          <a:xfrm>
            <a:off x="5222025" y="6088594"/>
            <a:ext cx="6096000" cy="523220"/>
          </a:xfrm>
          <a:prstGeom prst="rect">
            <a:avLst/>
          </a:prstGeom>
          <a:noFill/>
        </p:spPr>
        <p:txBody>
          <a:bodyPr wrap="square">
            <a:spAutoFit/>
          </a:bodyPr>
          <a:lstStyle/>
          <a:p>
            <a:pPr algn="just"/>
            <a:r>
              <a:rPr lang="es-MX" sz="1400" b="1" dirty="0">
                <a:solidFill>
                  <a:srgbClr val="C00000"/>
                </a:solidFill>
                <a:latin typeface="+mn-lt"/>
              </a:rPr>
              <a:t>Unicidad: </a:t>
            </a:r>
            <a:r>
              <a:rPr lang="es-MX" sz="1400" dirty="0">
                <a:solidFill>
                  <a:srgbClr val="404041"/>
                </a:solidFill>
                <a:latin typeface="+mn-lt"/>
              </a:rPr>
              <a:t>es importante saber si se tiene la misma información en formatos iguales o similares dentro de la fuente de información</a:t>
            </a:r>
            <a:endParaRPr lang="es-CO" sz="1400" dirty="0">
              <a:solidFill>
                <a:srgbClr val="404041"/>
              </a:solidFill>
              <a:latin typeface="+mn-lt"/>
            </a:endParaRPr>
          </a:p>
        </p:txBody>
      </p:sp>
      <p:sp>
        <p:nvSpPr>
          <p:cNvPr id="11" name="Abrir llave 10">
            <a:extLst>
              <a:ext uri="{FF2B5EF4-FFF2-40B4-BE49-F238E27FC236}">
                <a16:creationId xmlns:a16="http://schemas.microsoft.com/office/drawing/2014/main" id="{807E2F17-6C4D-4251-0144-B2AAE74EE460}"/>
              </a:ext>
            </a:extLst>
          </p:cNvPr>
          <p:cNvSpPr/>
          <p:nvPr/>
        </p:nvSpPr>
        <p:spPr>
          <a:xfrm>
            <a:off x="4374775" y="1924840"/>
            <a:ext cx="1391920" cy="4871794"/>
          </a:xfrm>
          <a:prstGeom prst="leftBrace">
            <a:avLst>
              <a:gd name="adj1" fmla="val 1034"/>
              <a:gd name="adj2" fmla="val 50000"/>
            </a:avLst>
          </a:prstGeom>
          <a:ln w="28575">
            <a:solidFill>
              <a:schemeClr val="accent4">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CO"/>
          </a:p>
        </p:txBody>
      </p:sp>
      <p:sp>
        <p:nvSpPr>
          <p:cNvPr id="3" name="CuadroTexto 2">
            <a:extLst>
              <a:ext uri="{FF2B5EF4-FFF2-40B4-BE49-F238E27FC236}">
                <a16:creationId xmlns:a16="http://schemas.microsoft.com/office/drawing/2014/main" id="{C61324BF-26A9-2931-3662-1A94FFEA5BD5}"/>
              </a:ext>
            </a:extLst>
          </p:cNvPr>
          <p:cNvSpPr txBox="1"/>
          <p:nvPr/>
        </p:nvSpPr>
        <p:spPr>
          <a:xfrm>
            <a:off x="7020560" y="230835"/>
            <a:ext cx="4267200" cy="461665"/>
          </a:xfrm>
          <a:prstGeom prst="rect">
            <a:avLst/>
          </a:prstGeom>
          <a:noFill/>
        </p:spPr>
        <p:txBody>
          <a:bodyPr wrap="square">
            <a:spAutoFit/>
          </a:bodyPr>
          <a:lstStyle/>
          <a:p>
            <a:r>
              <a:rPr lang="es-CO" sz="2400" b="1" dirty="0">
                <a:solidFill>
                  <a:schemeClr val="bg1"/>
                </a:solidFill>
              </a:rPr>
              <a:t>Análisis de Datos – Desafíos</a:t>
            </a:r>
          </a:p>
        </p:txBody>
      </p:sp>
    </p:spTree>
    <p:extLst>
      <p:ext uri="{BB962C8B-B14F-4D97-AF65-F5344CB8AC3E}">
        <p14:creationId xmlns:p14="http://schemas.microsoft.com/office/powerpoint/2010/main" val="20338373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BB182F2-4AA4-BF75-D226-9526498AF33A}"/>
              </a:ext>
            </a:extLst>
          </p:cNvPr>
          <p:cNvSpPr>
            <a:spLocks noGrp="1"/>
          </p:cNvSpPr>
          <p:nvPr>
            <p:ph type="ctrTitle"/>
          </p:nvPr>
        </p:nvSpPr>
        <p:spPr>
          <a:xfrm>
            <a:off x="1524000" y="2158683"/>
            <a:ext cx="9144000" cy="2387600"/>
          </a:xfrm>
        </p:spPr>
        <p:txBody>
          <a:bodyPr/>
          <a:lstStyle/>
          <a:p>
            <a:r>
              <a:rPr lang="es-ES_tradnl" dirty="0"/>
              <a:t>Introducción al</a:t>
            </a:r>
            <a:br>
              <a:rPr lang="es-ES_tradnl" dirty="0"/>
            </a:br>
            <a:r>
              <a:rPr lang="es-ES_tradnl" dirty="0"/>
              <a:t>Análisis de Datos</a:t>
            </a:r>
          </a:p>
        </p:txBody>
      </p:sp>
    </p:spTree>
    <p:extLst>
      <p:ext uri="{BB962C8B-B14F-4D97-AF65-F5344CB8AC3E}">
        <p14:creationId xmlns:p14="http://schemas.microsoft.com/office/powerpoint/2010/main" val="79575590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descr="Gráfico de embudo&#10;&#10;Descripción generada automáticamente">
            <a:extLst>
              <a:ext uri="{FF2B5EF4-FFF2-40B4-BE49-F238E27FC236}">
                <a16:creationId xmlns:a16="http://schemas.microsoft.com/office/drawing/2014/main" id="{6FCB308D-66B4-2165-C1E8-A03083FBF3AE}"/>
              </a:ext>
            </a:extLst>
          </p:cNvPr>
          <p:cNvPicPr>
            <a:picLocks noChangeAspect="1"/>
          </p:cNvPicPr>
          <p:nvPr/>
        </p:nvPicPr>
        <p:blipFill>
          <a:blip r:embed="rId2"/>
          <a:stretch>
            <a:fillRect/>
          </a:stretch>
        </p:blipFill>
        <p:spPr>
          <a:xfrm>
            <a:off x="2036237" y="1318219"/>
            <a:ext cx="8914791" cy="5371509"/>
          </a:xfrm>
          <a:prstGeom prst="rect">
            <a:avLst/>
          </a:prstGeom>
        </p:spPr>
      </p:pic>
      <p:sp>
        <p:nvSpPr>
          <p:cNvPr id="3" name="CuadroTexto 2">
            <a:extLst>
              <a:ext uri="{FF2B5EF4-FFF2-40B4-BE49-F238E27FC236}">
                <a16:creationId xmlns:a16="http://schemas.microsoft.com/office/drawing/2014/main" id="{A5BAE6B9-BB71-3732-5119-119E9929864C}"/>
              </a:ext>
            </a:extLst>
          </p:cNvPr>
          <p:cNvSpPr txBox="1"/>
          <p:nvPr/>
        </p:nvSpPr>
        <p:spPr>
          <a:xfrm>
            <a:off x="7020560" y="230835"/>
            <a:ext cx="4267200" cy="461665"/>
          </a:xfrm>
          <a:prstGeom prst="rect">
            <a:avLst/>
          </a:prstGeom>
          <a:noFill/>
        </p:spPr>
        <p:txBody>
          <a:bodyPr wrap="square">
            <a:spAutoFit/>
          </a:bodyPr>
          <a:lstStyle/>
          <a:p>
            <a:r>
              <a:rPr lang="es-CO" sz="2400" b="1" dirty="0">
                <a:solidFill>
                  <a:schemeClr val="bg1"/>
                </a:solidFill>
              </a:rPr>
              <a:t>Análisis de Datos – Desafíos</a:t>
            </a:r>
          </a:p>
        </p:txBody>
      </p:sp>
    </p:spTree>
    <p:extLst>
      <p:ext uri="{BB962C8B-B14F-4D97-AF65-F5344CB8AC3E}">
        <p14:creationId xmlns:p14="http://schemas.microsoft.com/office/powerpoint/2010/main" val="238760565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326662B4-6A78-BFB9-EBC9-490246E5BF0A}"/>
              </a:ext>
            </a:extLst>
          </p:cNvPr>
          <p:cNvSpPr txBox="1"/>
          <p:nvPr/>
        </p:nvSpPr>
        <p:spPr>
          <a:xfrm>
            <a:off x="527733" y="1628294"/>
            <a:ext cx="11136533" cy="4278094"/>
          </a:xfrm>
          <a:prstGeom prst="rect">
            <a:avLst/>
          </a:prstGeom>
          <a:noFill/>
        </p:spPr>
        <p:txBody>
          <a:bodyPr wrap="square">
            <a:spAutoFit/>
          </a:bodyPr>
          <a:lstStyle/>
          <a:p>
            <a:pPr marL="457200" lvl="0" indent="-457200" algn="just">
              <a:lnSpc>
                <a:spcPct val="107000"/>
              </a:lnSpc>
              <a:spcAft>
                <a:spcPts val="800"/>
              </a:spcAft>
              <a:buFont typeface="+mj-lt"/>
              <a:buAutoNum type="arabicPeriod" startAt="2"/>
              <a:tabLst>
                <a:tab pos="457200" algn="l"/>
              </a:tabLst>
            </a:pPr>
            <a:r>
              <a:rPr lang="es-CO" sz="20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Privacidad y Seguridad de los Datos:</a:t>
            </a:r>
            <a:endParaRPr lang="es-CO"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CO" sz="2000" b="1" kern="100" dirty="0">
                <a:effectLst/>
                <a:latin typeface="Calibri" panose="020F0502020204030204" pitchFamily="34" charset="0"/>
                <a:ea typeface="Calibri" panose="020F0502020204030204" pitchFamily="34" charset="0"/>
                <a:cs typeface="Times New Roman" panose="02020603050405020304" pitchFamily="18" charset="0"/>
              </a:rPr>
              <a:t>Desafío:</a:t>
            </a: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 La preocupación por la privacidad y la seguridad de los datos es fundamental, especialmente con la creciente regulación de la privacidad.</a:t>
            </a: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CO" sz="2000" b="1" kern="100" dirty="0">
                <a:effectLst/>
                <a:latin typeface="Calibri" panose="020F0502020204030204" pitchFamily="34" charset="0"/>
                <a:ea typeface="Calibri" panose="020F0502020204030204" pitchFamily="34" charset="0"/>
                <a:cs typeface="Times New Roman" panose="02020603050405020304" pitchFamily="18" charset="0"/>
              </a:rPr>
              <a:t>Abordaje:</a:t>
            </a: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 Implementar políticas de seguridad de datos, utilizar técnicas de anonimización y asegurarse de cumplir con las regulaciones de privacidad.</a:t>
            </a: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lvl="0" indent="-457200" algn="just">
              <a:lnSpc>
                <a:spcPct val="107000"/>
              </a:lnSpc>
              <a:spcAft>
                <a:spcPts val="800"/>
              </a:spcAft>
              <a:buFont typeface="+mj-lt"/>
              <a:buAutoNum type="arabicPeriod" startAt="2"/>
              <a:tabLst>
                <a:tab pos="457200" algn="l"/>
              </a:tabLst>
            </a:pPr>
            <a:r>
              <a:rPr lang="es-CO" sz="20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Escasez de Habilidades:</a:t>
            </a:r>
            <a:endParaRPr lang="es-CO"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CO" sz="2000" b="1" kern="100" dirty="0">
                <a:effectLst/>
                <a:latin typeface="Calibri" panose="020F0502020204030204" pitchFamily="34" charset="0"/>
                <a:ea typeface="Calibri" panose="020F0502020204030204" pitchFamily="34" charset="0"/>
                <a:cs typeface="Times New Roman" panose="02020603050405020304" pitchFamily="18" charset="0"/>
              </a:rPr>
              <a:t>Desafío:</a:t>
            </a: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 La falta de profesionales con habilidades en analítica de datos puede limitar la capacidad de una organización para implementar soluciones efectivas.</a:t>
            </a: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CO" sz="2000" b="1" kern="100" dirty="0">
                <a:effectLst/>
                <a:latin typeface="Calibri" panose="020F0502020204030204" pitchFamily="34" charset="0"/>
                <a:ea typeface="Calibri" panose="020F0502020204030204" pitchFamily="34" charset="0"/>
                <a:cs typeface="Times New Roman" panose="02020603050405020304" pitchFamily="18" charset="0"/>
              </a:rPr>
              <a:t>Abordaje:</a:t>
            </a: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 Invertir en capacitación interna, contratar expertos en analítica de datos o utilizar servicios externos especializados.</a:t>
            </a: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mj-lt"/>
              <a:buAutoNum type="arabicPeriod" startAt="5"/>
            </a:pP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Imagen 3" descr="Icono&#10;&#10;Descripción generada automáticamente">
            <a:hlinkClick r:id="rId2"/>
            <a:extLst>
              <a:ext uri="{FF2B5EF4-FFF2-40B4-BE49-F238E27FC236}">
                <a16:creationId xmlns:a16="http://schemas.microsoft.com/office/drawing/2014/main" id="{3F91FEE3-6383-4430-6EDD-DFC6587E43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9197" y="1628294"/>
            <a:ext cx="395923" cy="395923"/>
          </a:xfrm>
          <a:prstGeom prst="rect">
            <a:avLst/>
          </a:prstGeom>
        </p:spPr>
      </p:pic>
      <p:pic>
        <p:nvPicPr>
          <p:cNvPr id="5" name="Imagen 4" descr="Icono&#10;&#10;Descripción generada automáticamente">
            <a:hlinkClick r:id="rId4"/>
            <a:extLst>
              <a:ext uri="{FF2B5EF4-FFF2-40B4-BE49-F238E27FC236}">
                <a16:creationId xmlns:a16="http://schemas.microsoft.com/office/drawing/2014/main" id="{04CAFDA5-CD1D-F592-EBD6-6A872D5AE4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97117" y="3569379"/>
            <a:ext cx="395923" cy="395923"/>
          </a:xfrm>
          <a:prstGeom prst="rect">
            <a:avLst/>
          </a:prstGeom>
        </p:spPr>
      </p:pic>
      <p:sp>
        <p:nvSpPr>
          <p:cNvPr id="3" name="CuadroTexto 2">
            <a:extLst>
              <a:ext uri="{FF2B5EF4-FFF2-40B4-BE49-F238E27FC236}">
                <a16:creationId xmlns:a16="http://schemas.microsoft.com/office/drawing/2014/main" id="{81A54AB5-DC70-EACD-2ECD-2B2847F9DFC1}"/>
              </a:ext>
            </a:extLst>
          </p:cNvPr>
          <p:cNvSpPr txBox="1"/>
          <p:nvPr/>
        </p:nvSpPr>
        <p:spPr>
          <a:xfrm>
            <a:off x="7020560" y="230835"/>
            <a:ext cx="4267200" cy="461665"/>
          </a:xfrm>
          <a:prstGeom prst="rect">
            <a:avLst/>
          </a:prstGeom>
          <a:noFill/>
        </p:spPr>
        <p:txBody>
          <a:bodyPr wrap="square">
            <a:spAutoFit/>
          </a:bodyPr>
          <a:lstStyle/>
          <a:p>
            <a:r>
              <a:rPr lang="es-CO" sz="2400" b="1" dirty="0">
                <a:solidFill>
                  <a:schemeClr val="bg1"/>
                </a:solidFill>
              </a:rPr>
              <a:t>Análisis de Datos – Desafíos</a:t>
            </a:r>
          </a:p>
        </p:txBody>
      </p:sp>
    </p:spTree>
    <p:extLst>
      <p:ext uri="{BB962C8B-B14F-4D97-AF65-F5344CB8AC3E}">
        <p14:creationId xmlns:p14="http://schemas.microsoft.com/office/powerpoint/2010/main" val="279289136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9118F7D7-D81E-6C35-F3BB-B3DBCF021FDA}"/>
              </a:ext>
            </a:extLst>
          </p:cNvPr>
          <p:cNvSpPr txBox="1"/>
          <p:nvPr/>
        </p:nvSpPr>
        <p:spPr>
          <a:xfrm>
            <a:off x="527733" y="1573865"/>
            <a:ext cx="11136533" cy="4278094"/>
          </a:xfrm>
          <a:prstGeom prst="rect">
            <a:avLst/>
          </a:prstGeom>
          <a:noFill/>
        </p:spPr>
        <p:txBody>
          <a:bodyPr wrap="square">
            <a:spAutoFit/>
          </a:bodyPr>
          <a:lstStyle/>
          <a:p>
            <a:pPr lvl="0" algn="just">
              <a:lnSpc>
                <a:spcPct val="107000"/>
              </a:lnSpc>
              <a:spcAft>
                <a:spcPts val="800"/>
              </a:spcAft>
              <a:tabLst>
                <a:tab pos="457200" algn="l"/>
              </a:tabLst>
            </a:pPr>
            <a:r>
              <a:rPr lang="es-CO" sz="2000" b="1" kern="100" dirty="0">
                <a:ea typeface="Calibri" panose="020F0502020204030204" pitchFamily="34" charset="0"/>
                <a:cs typeface="Times New Roman" panose="02020603050405020304" pitchFamily="18" charset="0"/>
              </a:rPr>
              <a:t>4.	</a:t>
            </a:r>
            <a:r>
              <a:rPr lang="es-CO" sz="20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Costos Asociados:</a:t>
            </a:r>
            <a:endParaRPr lang="es-CO"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CO" sz="2000" b="1" kern="100" dirty="0">
                <a:effectLst/>
                <a:latin typeface="Calibri" panose="020F0502020204030204" pitchFamily="34" charset="0"/>
                <a:ea typeface="Calibri" panose="020F0502020204030204" pitchFamily="34" charset="0"/>
                <a:cs typeface="Times New Roman" panose="02020603050405020304" pitchFamily="18" charset="0"/>
              </a:rPr>
              <a:t>Desafío:</a:t>
            </a: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 La implementación de soluciones de analítica de datos puede ser costosa en términos de tecnología, personal y recursos.</a:t>
            </a: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CO" sz="2000" b="1" kern="100" dirty="0">
                <a:effectLst/>
                <a:latin typeface="Calibri" panose="020F0502020204030204" pitchFamily="34" charset="0"/>
                <a:ea typeface="Calibri" panose="020F0502020204030204" pitchFamily="34" charset="0"/>
                <a:cs typeface="Times New Roman" panose="02020603050405020304" pitchFamily="18" charset="0"/>
              </a:rPr>
              <a:t>Abordaje:</a:t>
            </a: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 Realizar una evaluación de retorno de inversión (ROI) antes de implementar nuevas soluciones. Explorar opciones de tecnologías más accesibles y escalables.</a:t>
            </a: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a:p>
            <a:pPr lvl="0" algn="just">
              <a:lnSpc>
                <a:spcPct val="107000"/>
              </a:lnSpc>
              <a:spcAft>
                <a:spcPts val="800"/>
              </a:spcAft>
              <a:tabLst>
                <a:tab pos="457200" algn="l"/>
              </a:tabLst>
            </a:pPr>
            <a:r>
              <a:rPr lang="es-CO" sz="2000" b="1" kern="100" dirty="0">
                <a:effectLst/>
                <a:latin typeface="Calibri" panose="020F0502020204030204" pitchFamily="34" charset="0"/>
                <a:ea typeface="Calibri" panose="020F0502020204030204" pitchFamily="34" charset="0"/>
                <a:cs typeface="Times New Roman" panose="02020603050405020304" pitchFamily="18" charset="0"/>
              </a:rPr>
              <a:t>5.	</a:t>
            </a:r>
            <a:r>
              <a:rPr lang="es-CO" sz="20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Resistencia al Cambio:</a:t>
            </a:r>
            <a:endParaRPr lang="es-CO"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CO" sz="2000" b="1" kern="100" dirty="0">
                <a:effectLst/>
                <a:latin typeface="Calibri" panose="020F0502020204030204" pitchFamily="34" charset="0"/>
                <a:ea typeface="Calibri" panose="020F0502020204030204" pitchFamily="34" charset="0"/>
                <a:cs typeface="Times New Roman" panose="02020603050405020304" pitchFamily="18" charset="0"/>
              </a:rPr>
              <a:t>Desafío:</a:t>
            </a: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 La resistencia de los empleados a adoptar nuevas prácticas basadas en datos puede ser un obstáculo.</a:t>
            </a: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CO" sz="2000" b="1" kern="100" dirty="0">
                <a:effectLst/>
                <a:latin typeface="Calibri" panose="020F0502020204030204" pitchFamily="34" charset="0"/>
                <a:ea typeface="Calibri" panose="020F0502020204030204" pitchFamily="34" charset="0"/>
                <a:cs typeface="Times New Roman" panose="02020603050405020304" pitchFamily="18" charset="0"/>
              </a:rPr>
              <a:t>Abordaje:</a:t>
            </a:r>
            <a:r>
              <a:rPr lang="es-CO" sz="2000" kern="100" dirty="0">
                <a:effectLst/>
                <a:latin typeface="Calibri" panose="020F0502020204030204" pitchFamily="34" charset="0"/>
                <a:ea typeface="Calibri" panose="020F0502020204030204" pitchFamily="34" charset="0"/>
                <a:cs typeface="Times New Roman" panose="02020603050405020304" pitchFamily="18" charset="0"/>
              </a:rPr>
              <a:t> Involucrar a los equipos desde el principio, comunicar de manera efectiva los beneficios y proporcionar capacitación y soporte continuos.</a:t>
            </a: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mj-lt"/>
              <a:buAutoNum type="arabicPeriod" startAt="5"/>
            </a:pP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CuadroTexto 1">
            <a:extLst>
              <a:ext uri="{FF2B5EF4-FFF2-40B4-BE49-F238E27FC236}">
                <a16:creationId xmlns:a16="http://schemas.microsoft.com/office/drawing/2014/main" id="{DCAF1808-2070-C2C3-1818-2AB73AA07D4A}"/>
              </a:ext>
            </a:extLst>
          </p:cNvPr>
          <p:cNvSpPr txBox="1"/>
          <p:nvPr/>
        </p:nvSpPr>
        <p:spPr>
          <a:xfrm>
            <a:off x="7020560" y="230835"/>
            <a:ext cx="4267200" cy="461665"/>
          </a:xfrm>
          <a:prstGeom prst="rect">
            <a:avLst/>
          </a:prstGeom>
          <a:noFill/>
        </p:spPr>
        <p:txBody>
          <a:bodyPr wrap="square">
            <a:spAutoFit/>
          </a:bodyPr>
          <a:lstStyle/>
          <a:p>
            <a:r>
              <a:rPr lang="es-CO" sz="2400" b="1" dirty="0">
                <a:solidFill>
                  <a:schemeClr val="bg1"/>
                </a:solidFill>
              </a:rPr>
              <a:t>Análisis de Datos – Desafíos</a:t>
            </a:r>
          </a:p>
        </p:txBody>
      </p:sp>
    </p:spTree>
    <p:extLst>
      <p:ext uri="{BB962C8B-B14F-4D97-AF65-F5344CB8AC3E}">
        <p14:creationId xmlns:p14="http://schemas.microsoft.com/office/powerpoint/2010/main" val="36255732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1054FDEA-67BB-5BB1-7101-FB2842346F9B}"/>
              </a:ext>
            </a:extLst>
          </p:cNvPr>
          <p:cNvSpPr txBox="1"/>
          <p:nvPr/>
        </p:nvSpPr>
        <p:spPr>
          <a:xfrm>
            <a:off x="527733" y="1310454"/>
            <a:ext cx="11136533" cy="5441746"/>
          </a:xfrm>
          <a:prstGeom prst="rect">
            <a:avLst/>
          </a:prstGeom>
          <a:noFill/>
        </p:spPr>
        <p:txBody>
          <a:bodyPr wrap="square">
            <a:spAutoFit/>
          </a:bodyPr>
          <a:lstStyle/>
          <a:p>
            <a:pPr lvl="0" algn="just">
              <a:lnSpc>
                <a:spcPct val="107000"/>
              </a:lnSpc>
              <a:spcAft>
                <a:spcPts val="800"/>
              </a:spcAft>
              <a:tabLst>
                <a:tab pos="457200" algn="l"/>
              </a:tabLst>
            </a:pPr>
            <a:r>
              <a:rPr lang="es-CO" b="1" kern="100" dirty="0">
                <a:effectLst/>
                <a:latin typeface="Calibri" panose="020F0502020204030204" pitchFamily="34" charset="0"/>
                <a:ea typeface="Calibri" panose="020F0502020204030204" pitchFamily="34" charset="0"/>
                <a:cs typeface="Times New Roman" panose="02020603050405020304" pitchFamily="18" charset="0"/>
              </a:rPr>
              <a:t>6.	</a:t>
            </a:r>
            <a:r>
              <a:rPr lang="es-CO"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Complejidad Tecnológica:</a:t>
            </a:r>
            <a:endParaRPr lang="es-CO"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CO" b="1" kern="100" dirty="0">
                <a:effectLst/>
                <a:latin typeface="Calibri" panose="020F0502020204030204" pitchFamily="34" charset="0"/>
                <a:ea typeface="Calibri" panose="020F0502020204030204" pitchFamily="34" charset="0"/>
                <a:cs typeface="Times New Roman" panose="02020603050405020304" pitchFamily="18" charset="0"/>
              </a:rPr>
              <a:t>Desafío:</a:t>
            </a:r>
            <a:r>
              <a:rPr lang="es-CO" kern="100" dirty="0">
                <a:effectLst/>
                <a:latin typeface="Calibri" panose="020F0502020204030204" pitchFamily="34" charset="0"/>
                <a:ea typeface="Calibri" panose="020F0502020204030204" pitchFamily="34" charset="0"/>
                <a:cs typeface="Times New Roman" panose="02020603050405020304" pitchFamily="18" charset="0"/>
              </a:rPr>
              <a:t> La implementación de tecnologías de analítica puede ser compleja y requerir habilidades técnicas avanzadas.</a:t>
            </a:r>
          </a:p>
          <a:p>
            <a:pPr marL="742950" lvl="1" indent="-285750" algn="just">
              <a:lnSpc>
                <a:spcPct val="107000"/>
              </a:lnSpc>
              <a:spcAft>
                <a:spcPts val="800"/>
              </a:spcAft>
              <a:buSzPts val="1000"/>
              <a:buFont typeface="Symbol" panose="05050102010706020507" pitchFamily="18" charset="2"/>
              <a:buChar char=""/>
              <a:tabLst>
                <a:tab pos="914400" algn="l"/>
              </a:tabLst>
            </a:pPr>
            <a:r>
              <a:rPr lang="es-CO" b="1" kern="100" dirty="0">
                <a:effectLst/>
                <a:latin typeface="Calibri" panose="020F0502020204030204" pitchFamily="34" charset="0"/>
                <a:ea typeface="Calibri" panose="020F0502020204030204" pitchFamily="34" charset="0"/>
                <a:cs typeface="Times New Roman" panose="02020603050405020304" pitchFamily="18" charset="0"/>
              </a:rPr>
              <a:t>Abordaje:</a:t>
            </a:r>
            <a:r>
              <a:rPr lang="es-CO" kern="100" dirty="0">
                <a:effectLst/>
                <a:latin typeface="Calibri" panose="020F0502020204030204" pitchFamily="34" charset="0"/>
                <a:ea typeface="Calibri" panose="020F0502020204030204" pitchFamily="34" charset="0"/>
                <a:cs typeface="Times New Roman" panose="02020603050405020304" pitchFamily="18" charset="0"/>
              </a:rPr>
              <a:t> Implementar soluciones graduales, elegir tecnologías intuitivas y considerar servicios en la nube que simplifiquen la infraestructura.</a:t>
            </a:r>
          </a:p>
          <a:p>
            <a:pPr lvl="0" algn="just">
              <a:lnSpc>
                <a:spcPct val="107000"/>
              </a:lnSpc>
              <a:spcAft>
                <a:spcPts val="800"/>
              </a:spcAft>
              <a:tabLst>
                <a:tab pos="457200" algn="l"/>
              </a:tabLst>
            </a:pPr>
            <a:r>
              <a:rPr lang="es-CO" b="1" kern="100" dirty="0">
                <a:effectLst/>
                <a:latin typeface="Calibri" panose="020F0502020204030204" pitchFamily="34" charset="0"/>
                <a:ea typeface="Calibri" panose="020F0502020204030204" pitchFamily="34" charset="0"/>
                <a:cs typeface="Times New Roman" panose="02020603050405020304" pitchFamily="18" charset="0"/>
              </a:rPr>
              <a:t>7.	</a:t>
            </a:r>
            <a:r>
              <a:rPr lang="es-CO"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Desafíos Éticos:</a:t>
            </a:r>
            <a:endParaRPr lang="es-CO"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CO" b="1" kern="100" dirty="0">
                <a:effectLst/>
                <a:latin typeface="Calibri" panose="020F0502020204030204" pitchFamily="34" charset="0"/>
                <a:ea typeface="Calibri" panose="020F0502020204030204" pitchFamily="34" charset="0"/>
                <a:cs typeface="Times New Roman" panose="02020603050405020304" pitchFamily="18" charset="0"/>
              </a:rPr>
              <a:t>Desafío:</a:t>
            </a:r>
            <a:r>
              <a:rPr lang="es-CO" kern="100" dirty="0">
                <a:effectLst/>
                <a:latin typeface="Calibri" panose="020F0502020204030204" pitchFamily="34" charset="0"/>
                <a:ea typeface="Calibri" panose="020F0502020204030204" pitchFamily="34" charset="0"/>
                <a:cs typeface="Times New Roman" panose="02020603050405020304" pitchFamily="18" charset="0"/>
              </a:rPr>
              <a:t> La ética en la recopilación y uso de datos puede generar preocupaciones y desafíos legales.</a:t>
            </a:r>
          </a:p>
          <a:p>
            <a:pPr marL="742950" lvl="1" indent="-285750" algn="just">
              <a:lnSpc>
                <a:spcPct val="107000"/>
              </a:lnSpc>
              <a:spcAft>
                <a:spcPts val="800"/>
              </a:spcAft>
              <a:buSzPts val="1000"/>
              <a:buFont typeface="Symbol" panose="05050102010706020507" pitchFamily="18" charset="2"/>
              <a:buChar char=""/>
              <a:tabLst>
                <a:tab pos="914400" algn="l"/>
              </a:tabLst>
            </a:pPr>
            <a:r>
              <a:rPr lang="es-CO" b="1" kern="100" dirty="0">
                <a:effectLst/>
                <a:latin typeface="Calibri" panose="020F0502020204030204" pitchFamily="34" charset="0"/>
                <a:ea typeface="Calibri" panose="020F0502020204030204" pitchFamily="34" charset="0"/>
                <a:cs typeface="Times New Roman" panose="02020603050405020304" pitchFamily="18" charset="0"/>
              </a:rPr>
              <a:t>Abordaje:</a:t>
            </a:r>
            <a:r>
              <a:rPr lang="es-CO" kern="100" dirty="0">
                <a:effectLst/>
                <a:latin typeface="Calibri" panose="020F0502020204030204" pitchFamily="34" charset="0"/>
                <a:ea typeface="Calibri" panose="020F0502020204030204" pitchFamily="34" charset="0"/>
                <a:cs typeface="Times New Roman" panose="02020603050405020304" pitchFamily="18" charset="0"/>
              </a:rPr>
              <a:t> Establecer políticas éticas claras, asegurar el consentimiento adecuado y cumplir con las regulaciones de privacidad y ética de datos.</a:t>
            </a:r>
          </a:p>
          <a:p>
            <a:pPr marL="342900" lvl="0" indent="-342900" algn="just">
              <a:lnSpc>
                <a:spcPct val="107000"/>
              </a:lnSpc>
              <a:spcAft>
                <a:spcPts val="800"/>
              </a:spcAft>
              <a:buFont typeface="+mj-lt"/>
              <a:buAutoNum type="arabicPeriod" startAt="8"/>
              <a:tabLst>
                <a:tab pos="457200" algn="l"/>
              </a:tabLst>
            </a:pPr>
            <a:r>
              <a:rPr lang="es-CO"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Alcance y Objetivos Mal Definidos:</a:t>
            </a:r>
            <a:endParaRPr lang="es-CO"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CO" b="1" kern="100" dirty="0">
                <a:effectLst/>
                <a:latin typeface="Calibri" panose="020F0502020204030204" pitchFamily="34" charset="0"/>
                <a:ea typeface="Calibri" panose="020F0502020204030204" pitchFamily="34" charset="0"/>
                <a:cs typeface="Times New Roman" panose="02020603050405020304" pitchFamily="18" charset="0"/>
              </a:rPr>
              <a:t>Desafío:</a:t>
            </a:r>
            <a:r>
              <a:rPr lang="es-CO" kern="100" dirty="0">
                <a:effectLst/>
                <a:latin typeface="Calibri" panose="020F0502020204030204" pitchFamily="34" charset="0"/>
                <a:ea typeface="Calibri" panose="020F0502020204030204" pitchFamily="34" charset="0"/>
                <a:cs typeface="Times New Roman" panose="02020603050405020304" pitchFamily="18" charset="0"/>
              </a:rPr>
              <a:t> Sin un claro entendimiento de los objetivos comerciales, los proyectos de analítica pueden carecer de dirección.</a:t>
            </a:r>
          </a:p>
          <a:p>
            <a:pPr marL="742950" lvl="1" indent="-285750" algn="just">
              <a:lnSpc>
                <a:spcPct val="107000"/>
              </a:lnSpc>
              <a:spcAft>
                <a:spcPts val="800"/>
              </a:spcAft>
              <a:buSzPts val="1000"/>
              <a:buFont typeface="Symbol" panose="05050102010706020507" pitchFamily="18" charset="2"/>
              <a:buChar char=""/>
              <a:tabLst>
                <a:tab pos="914400" algn="l"/>
              </a:tabLst>
            </a:pPr>
            <a:r>
              <a:rPr lang="es-CO" b="1" kern="100" dirty="0">
                <a:effectLst/>
                <a:latin typeface="Calibri" panose="020F0502020204030204" pitchFamily="34" charset="0"/>
                <a:ea typeface="Calibri" panose="020F0502020204030204" pitchFamily="34" charset="0"/>
                <a:cs typeface="Times New Roman" panose="02020603050405020304" pitchFamily="18" charset="0"/>
              </a:rPr>
              <a:t>Abordaje:</a:t>
            </a:r>
            <a:r>
              <a:rPr lang="es-CO" kern="100" dirty="0">
                <a:effectLst/>
                <a:latin typeface="Calibri" panose="020F0502020204030204" pitchFamily="34" charset="0"/>
                <a:ea typeface="Calibri" panose="020F0502020204030204" pitchFamily="34" charset="0"/>
                <a:cs typeface="Times New Roman" panose="02020603050405020304" pitchFamily="18" charset="0"/>
              </a:rPr>
              <a:t> Definir metas claras, alinear los proyectos con los objetivos estratégicos y realizar evaluaciones periódicas para ajustar el enfoque según sea necesario.</a:t>
            </a:r>
          </a:p>
          <a:p>
            <a:pPr marL="342900" indent="-342900">
              <a:buFont typeface="+mj-lt"/>
              <a:buAutoNum type="arabicPeriod" startAt="5"/>
            </a:pPr>
            <a:endParaRPr lang="es-CO"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CuadroTexto 2">
            <a:extLst>
              <a:ext uri="{FF2B5EF4-FFF2-40B4-BE49-F238E27FC236}">
                <a16:creationId xmlns:a16="http://schemas.microsoft.com/office/drawing/2014/main" id="{C6C3CEAA-5801-1471-B728-99C9E36EEB04}"/>
              </a:ext>
            </a:extLst>
          </p:cNvPr>
          <p:cNvSpPr txBox="1"/>
          <p:nvPr/>
        </p:nvSpPr>
        <p:spPr>
          <a:xfrm>
            <a:off x="7020560" y="230835"/>
            <a:ext cx="4267200" cy="461665"/>
          </a:xfrm>
          <a:prstGeom prst="rect">
            <a:avLst/>
          </a:prstGeom>
          <a:noFill/>
        </p:spPr>
        <p:txBody>
          <a:bodyPr wrap="square">
            <a:spAutoFit/>
          </a:bodyPr>
          <a:lstStyle/>
          <a:p>
            <a:r>
              <a:rPr lang="es-CO" sz="2400" b="1" dirty="0">
                <a:solidFill>
                  <a:schemeClr val="bg1"/>
                </a:solidFill>
              </a:rPr>
              <a:t>Análisis de Datos – Desafíos</a:t>
            </a:r>
          </a:p>
        </p:txBody>
      </p:sp>
    </p:spTree>
    <p:extLst>
      <p:ext uri="{BB962C8B-B14F-4D97-AF65-F5344CB8AC3E}">
        <p14:creationId xmlns:p14="http://schemas.microsoft.com/office/powerpoint/2010/main" val="39721173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A6B5AB95-28CF-1794-543B-4D60A75A1C82}"/>
              </a:ext>
            </a:extLst>
          </p:cNvPr>
          <p:cNvSpPr/>
          <p:nvPr/>
        </p:nvSpPr>
        <p:spPr>
          <a:xfrm>
            <a:off x="3699262" y="3429000"/>
            <a:ext cx="4213654" cy="523220"/>
          </a:xfrm>
          <a:prstGeom prst="rect">
            <a:avLst/>
          </a:prstGeom>
          <a:noFill/>
        </p:spPr>
        <p:txBody>
          <a:bodyPr wrap="none" lIns="91440" tIns="45720" rIns="91440" bIns="45720">
            <a:spAutoFit/>
          </a:bodyPr>
          <a:lstStyle/>
          <a:p>
            <a:pPr algn="ctr"/>
            <a:r>
              <a:rPr lang="es-ES" sz="2800" b="1" dirty="0">
                <a:ln w="6600">
                  <a:solidFill>
                    <a:schemeClr val="accent2"/>
                  </a:solidFill>
                  <a:prstDash val="solid"/>
                </a:ln>
                <a:solidFill>
                  <a:schemeClr val="accent5">
                    <a:lumMod val="50000"/>
                  </a:schemeClr>
                </a:solidFill>
                <a:effectLst>
                  <a:outerShdw dist="38100" dir="2700000" algn="tl" rotWithShape="0">
                    <a:schemeClr val="accent2"/>
                  </a:outerShdw>
                </a:effectLst>
              </a:rPr>
              <a:t>Tipos de Analítica de Datos</a:t>
            </a:r>
          </a:p>
        </p:txBody>
      </p:sp>
    </p:spTree>
    <p:extLst>
      <p:ext uri="{BB962C8B-B14F-4D97-AF65-F5344CB8AC3E}">
        <p14:creationId xmlns:p14="http://schemas.microsoft.com/office/powerpoint/2010/main" val="190603130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0BD58B31-D5B2-ADCB-FDED-51B6D2609241}"/>
              </a:ext>
            </a:extLst>
          </p:cNvPr>
          <p:cNvPicPr>
            <a:picLocks noChangeAspect="1"/>
          </p:cNvPicPr>
          <p:nvPr/>
        </p:nvPicPr>
        <p:blipFill>
          <a:blip r:embed="rId2"/>
          <a:stretch>
            <a:fillRect/>
          </a:stretch>
        </p:blipFill>
        <p:spPr>
          <a:xfrm>
            <a:off x="969376" y="1777455"/>
            <a:ext cx="9993989" cy="4086588"/>
          </a:xfrm>
          <a:prstGeom prst="rect">
            <a:avLst/>
          </a:prstGeom>
        </p:spPr>
      </p:pic>
      <p:sp>
        <p:nvSpPr>
          <p:cNvPr id="2" name="CuadroTexto 1">
            <a:extLst>
              <a:ext uri="{FF2B5EF4-FFF2-40B4-BE49-F238E27FC236}">
                <a16:creationId xmlns:a16="http://schemas.microsoft.com/office/drawing/2014/main" id="{219EB090-9903-2BA7-5694-478B6D6D081C}"/>
              </a:ext>
            </a:extLst>
          </p:cNvPr>
          <p:cNvSpPr txBox="1"/>
          <p:nvPr/>
        </p:nvSpPr>
        <p:spPr>
          <a:xfrm>
            <a:off x="7020560" y="230835"/>
            <a:ext cx="4267200" cy="461665"/>
          </a:xfrm>
          <a:prstGeom prst="rect">
            <a:avLst/>
          </a:prstGeom>
          <a:noFill/>
        </p:spPr>
        <p:txBody>
          <a:bodyPr wrap="square">
            <a:spAutoFit/>
          </a:bodyPr>
          <a:lstStyle/>
          <a:p>
            <a:r>
              <a:rPr lang="es-ES" sz="2400" b="1" dirty="0">
                <a:solidFill>
                  <a:schemeClr val="bg1"/>
                </a:solidFill>
              </a:rPr>
              <a:t>Tipos de Analítica de Datos</a:t>
            </a:r>
          </a:p>
        </p:txBody>
      </p:sp>
    </p:spTree>
    <p:extLst>
      <p:ext uri="{BB962C8B-B14F-4D97-AF65-F5344CB8AC3E}">
        <p14:creationId xmlns:p14="http://schemas.microsoft.com/office/powerpoint/2010/main" val="80493702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83089DA2-F4DF-69B2-7C2F-C2BC7F9B5548}"/>
              </a:ext>
            </a:extLst>
          </p:cNvPr>
          <p:cNvPicPr>
            <a:picLocks noChangeAspect="1"/>
          </p:cNvPicPr>
          <p:nvPr/>
        </p:nvPicPr>
        <p:blipFill>
          <a:blip r:embed="rId2"/>
          <a:stretch>
            <a:fillRect/>
          </a:stretch>
        </p:blipFill>
        <p:spPr>
          <a:xfrm>
            <a:off x="407474" y="1460640"/>
            <a:ext cx="11272756" cy="2692732"/>
          </a:xfrm>
          <a:prstGeom prst="rect">
            <a:avLst/>
          </a:prstGeom>
        </p:spPr>
      </p:pic>
      <p:sp>
        <p:nvSpPr>
          <p:cNvPr id="4" name="Rectángulo: esquinas redondeadas 3">
            <a:extLst>
              <a:ext uri="{FF2B5EF4-FFF2-40B4-BE49-F238E27FC236}">
                <a16:creationId xmlns:a16="http://schemas.microsoft.com/office/drawing/2014/main" id="{8F849507-4B48-0395-A747-30C9CAED802D}"/>
              </a:ext>
            </a:extLst>
          </p:cNvPr>
          <p:cNvSpPr/>
          <p:nvPr/>
        </p:nvSpPr>
        <p:spPr>
          <a:xfrm>
            <a:off x="543697" y="4753429"/>
            <a:ext cx="2983063" cy="1289817"/>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b="1" dirty="0"/>
              <a:t>Diagnóstico médico</a:t>
            </a:r>
          </a:p>
          <a:p>
            <a:pPr algn="ctr"/>
            <a:r>
              <a:rPr lang="es-CO" b="1" dirty="0"/>
              <a:t>(Sintomatología gripa)</a:t>
            </a:r>
          </a:p>
        </p:txBody>
      </p:sp>
      <p:sp>
        <p:nvSpPr>
          <p:cNvPr id="5" name="Flecha: hacia abajo 4">
            <a:extLst>
              <a:ext uri="{FF2B5EF4-FFF2-40B4-BE49-F238E27FC236}">
                <a16:creationId xmlns:a16="http://schemas.microsoft.com/office/drawing/2014/main" id="{59400A64-B102-2B36-F637-32B4D8999B97}"/>
              </a:ext>
            </a:extLst>
          </p:cNvPr>
          <p:cNvSpPr/>
          <p:nvPr/>
        </p:nvSpPr>
        <p:spPr>
          <a:xfrm>
            <a:off x="1686885" y="4153372"/>
            <a:ext cx="696686" cy="600057"/>
          </a:xfrm>
          <a:prstGeom prst="down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Flecha: hacia abajo 5">
            <a:extLst>
              <a:ext uri="{FF2B5EF4-FFF2-40B4-BE49-F238E27FC236}">
                <a16:creationId xmlns:a16="http://schemas.microsoft.com/office/drawing/2014/main" id="{368567A9-57EC-DA08-ED1D-71D352DD98A0}"/>
              </a:ext>
            </a:extLst>
          </p:cNvPr>
          <p:cNvSpPr/>
          <p:nvPr/>
        </p:nvSpPr>
        <p:spPr>
          <a:xfrm>
            <a:off x="5507770" y="4153372"/>
            <a:ext cx="696686" cy="600057"/>
          </a:xfrm>
          <a:prstGeom prst="down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 name="Rectángulo: esquinas redondeadas 6">
            <a:extLst>
              <a:ext uri="{FF2B5EF4-FFF2-40B4-BE49-F238E27FC236}">
                <a16:creationId xmlns:a16="http://schemas.microsoft.com/office/drawing/2014/main" id="{1A10FCF0-2BE4-3A95-328C-52991EEED65B}"/>
              </a:ext>
            </a:extLst>
          </p:cNvPr>
          <p:cNvSpPr/>
          <p:nvPr/>
        </p:nvSpPr>
        <p:spPr>
          <a:xfrm>
            <a:off x="4462554" y="4753429"/>
            <a:ext cx="2983063" cy="1289817"/>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b="1" dirty="0"/>
              <a:t>Predicción médica</a:t>
            </a:r>
          </a:p>
          <a:p>
            <a:pPr algn="ctr"/>
            <a:r>
              <a:rPr lang="es-CO" b="1" dirty="0"/>
              <a:t>(Es una virosis que pasará en dos o tres días)</a:t>
            </a:r>
          </a:p>
        </p:txBody>
      </p:sp>
      <p:sp>
        <p:nvSpPr>
          <p:cNvPr id="8" name="Flecha: hacia abajo 7">
            <a:extLst>
              <a:ext uri="{FF2B5EF4-FFF2-40B4-BE49-F238E27FC236}">
                <a16:creationId xmlns:a16="http://schemas.microsoft.com/office/drawing/2014/main" id="{E5566FD7-20EC-8A6B-CBC8-0487324B7223}"/>
              </a:ext>
            </a:extLst>
          </p:cNvPr>
          <p:cNvSpPr/>
          <p:nvPr/>
        </p:nvSpPr>
        <p:spPr>
          <a:xfrm>
            <a:off x="9426627" y="4153372"/>
            <a:ext cx="696686" cy="600057"/>
          </a:xfrm>
          <a:prstGeom prst="down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Rectángulo: esquinas redondeadas 8">
            <a:extLst>
              <a:ext uri="{FF2B5EF4-FFF2-40B4-BE49-F238E27FC236}">
                <a16:creationId xmlns:a16="http://schemas.microsoft.com/office/drawing/2014/main" id="{85F8121B-B2EB-DEDF-C509-66D04BFFD8BB}"/>
              </a:ext>
            </a:extLst>
          </p:cNvPr>
          <p:cNvSpPr/>
          <p:nvPr/>
        </p:nvSpPr>
        <p:spPr>
          <a:xfrm>
            <a:off x="8381411" y="4753429"/>
            <a:ext cx="2983063" cy="1289817"/>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b="1" dirty="0"/>
              <a:t>Recomendación o prescripción médica</a:t>
            </a:r>
          </a:p>
          <a:p>
            <a:pPr algn="ctr"/>
            <a:r>
              <a:rPr lang="es-CO" b="1" dirty="0"/>
              <a:t>(Si tomas esto y haces esto, entonces te mejorarás)</a:t>
            </a:r>
          </a:p>
        </p:txBody>
      </p:sp>
      <p:sp>
        <p:nvSpPr>
          <p:cNvPr id="3" name="CuadroTexto 2">
            <a:extLst>
              <a:ext uri="{FF2B5EF4-FFF2-40B4-BE49-F238E27FC236}">
                <a16:creationId xmlns:a16="http://schemas.microsoft.com/office/drawing/2014/main" id="{00DA1ABC-977A-F3F3-6EA2-D8B0B20AC0BD}"/>
              </a:ext>
            </a:extLst>
          </p:cNvPr>
          <p:cNvSpPr txBox="1"/>
          <p:nvPr/>
        </p:nvSpPr>
        <p:spPr>
          <a:xfrm>
            <a:off x="7020560" y="230835"/>
            <a:ext cx="4267200" cy="461665"/>
          </a:xfrm>
          <a:prstGeom prst="rect">
            <a:avLst/>
          </a:prstGeom>
          <a:noFill/>
        </p:spPr>
        <p:txBody>
          <a:bodyPr wrap="square">
            <a:spAutoFit/>
          </a:bodyPr>
          <a:lstStyle/>
          <a:p>
            <a:r>
              <a:rPr lang="es-ES" sz="2400" b="1" dirty="0">
                <a:solidFill>
                  <a:schemeClr val="bg1"/>
                </a:solidFill>
              </a:rPr>
              <a:t>Tipos de Analítica de Datos</a:t>
            </a:r>
          </a:p>
        </p:txBody>
      </p:sp>
    </p:spTree>
    <p:extLst>
      <p:ext uri="{BB962C8B-B14F-4D97-AF65-F5344CB8AC3E}">
        <p14:creationId xmlns:p14="http://schemas.microsoft.com/office/powerpoint/2010/main" val="405823153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FF458D2F-D002-2789-C930-B1519AE324A6}"/>
              </a:ext>
            </a:extLst>
          </p:cNvPr>
          <p:cNvPicPr>
            <a:picLocks noChangeAspect="1"/>
          </p:cNvPicPr>
          <p:nvPr/>
        </p:nvPicPr>
        <p:blipFill>
          <a:blip r:embed="rId2"/>
          <a:stretch>
            <a:fillRect/>
          </a:stretch>
        </p:blipFill>
        <p:spPr>
          <a:xfrm>
            <a:off x="176456" y="2012158"/>
            <a:ext cx="5451795" cy="3228519"/>
          </a:xfrm>
          <a:prstGeom prst="rect">
            <a:avLst/>
          </a:prstGeom>
        </p:spPr>
      </p:pic>
      <p:pic>
        <p:nvPicPr>
          <p:cNvPr id="4" name="Imagen 3">
            <a:extLst>
              <a:ext uri="{FF2B5EF4-FFF2-40B4-BE49-F238E27FC236}">
                <a16:creationId xmlns:a16="http://schemas.microsoft.com/office/drawing/2014/main" id="{47764A6C-601B-4319-476A-4613C036B265}"/>
              </a:ext>
            </a:extLst>
          </p:cNvPr>
          <p:cNvPicPr>
            <a:picLocks noChangeAspect="1"/>
          </p:cNvPicPr>
          <p:nvPr/>
        </p:nvPicPr>
        <p:blipFill>
          <a:blip r:embed="rId3"/>
          <a:stretch>
            <a:fillRect/>
          </a:stretch>
        </p:blipFill>
        <p:spPr>
          <a:xfrm>
            <a:off x="5775034" y="2012158"/>
            <a:ext cx="6202154" cy="3228519"/>
          </a:xfrm>
          <a:prstGeom prst="rect">
            <a:avLst/>
          </a:prstGeom>
        </p:spPr>
      </p:pic>
      <p:cxnSp>
        <p:nvCxnSpPr>
          <p:cNvPr id="5" name="Conector recto de flecha 4">
            <a:extLst>
              <a:ext uri="{FF2B5EF4-FFF2-40B4-BE49-F238E27FC236}">
                <a16:creationId xmlns:a16="http://schemas.microsoft.com/office/drawing/2014/main" id="{F4DB8368-1B64-973B-3BEA-6773BB84E98E}"/>
              </a:ext>
            </a:extLst>
          </p:cNvPr>
          <p:cNvCxnSpPr>
            <a:cxnSpLocks/>
          </p:cNvCxnSpPr>
          <p:nvPr/>
        </p:nvCxnSpPr>
        <p:spPr>
          <a:xfrm>
            <a:off x="6133373" y="4111169"/>
            <a:ext cx="3810000" cy="0"/>
          </a:xfrm>
          <a:prstGeom prst="straightConnector1">
            <a:avLst/>
          </a:prstGeom>
          <a:ln w="38100">
            <a:solidFill>
              <a:srgbClr val="FFFF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 name="Rectángulo: esquinas redondeadas 5">
            <a:extLst>
              <a:ext uri="{FF2B5EF4-FFF2-40B4-BE49-F238E27FC236}">
                <a16:creationId xmlns:a16="http://schemas.microsoft.com/office/drawing/2014/main" id="{44D0C73C-C811-AB1A-4BDF-563ECB4B5740}"/>
              </a:ext>
            </a:extLst>
          </p:cNvPr>
          <p:cNvSpPr/>
          <p:nvPr/>
        </p:nvSpPr>
        <p:spPr>
          <a:xfrm>
            <a:off x="6348185" y="4111169"/>
            <a:ext cx="2884714" cy="48984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1400" b="1" dirty="0">
                <a:solidFill>
                  <a:srgbClr val="FFFF00"/>
                </a:solidFill>
              </a:rPr>
              <a:t>Históricos</a:t>
            </a:r>
          </a:p>
        </p:txBody>
      </p:sp>
      <p:cxnSp>
        <p:nvCxnSpPr>
          <p:cNvPr id="7" name="Conector recto de flecha 6">
            <a:extLst>
              <a:ext uri="{FF2B5EF4-FFF2-40B4-BE49-F238E27FC236}">
                <a16:creationId xmlns:a16="http://schemas.microsoft.com/office/drawing/2014/main" id="{1188AA85-B1D6-DEE7-255A-BF84E90E9BA8}"/>
              </a:ext>
            </a:extLst>
          </p:cNvPr>
          <p:cNvCxnSpPr>
            <a:cxnSpLocks/>
          </p:cNvCxnSpPr>
          <p:nvPr/>
        </p:nvCxnSpPr>
        <p:spPr>
          <a:xfrm>
            <a:off x="9943573" y="4111169"/>
            <a:ext cx="1848920" cy="0"/>
          </a:xfrm>
          <a:prstGeom prst="straightConnector1">
            <a:avLst/>
          </a:prstGeom>
          <a:ln w="38100">
            <a:solidFill>
              <a:srgbClr val="FFFF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8" name="Rectángulo: esquinas redondeadas 7">
            <a:extLst>
              <a:ext uri="{FF2B5EF4-FFF2-40B4-BE49-F238E27FC236}">
                <a16:creationId xmlns:a16="http://schemas.microsoft.com/office/drawing/2014/main" id="{A847A422-7DC3-0912-54D7-9F4290D0E23C}"/>
              </a:ext>
            </a:extLst>
          </p:cNvPr>
          <p:cNvSpPr/>
          <p:nvPr/>
        </p:nvSpPr>
        <p:spPr>
          <a:xfrm>
            <a:off x="9307286" y="4191651"/>
            <a:ext cx="2884714" cy="48984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1400" b="1" dirty="0">
                <a:solidFill>
                  <a:srgbClr val="FFFF00"/>
                </a:solidFill>
              </a:rPr>
              <a:t>Simulaciones</a:t>
            </a:r>
          </a:p>
          <a:p>
            <a:pPr algn="ctr"/>
            <a:r>
              <a:rPr lang="es-CO" sz="1400" b="1" dirty="0">
                <a:solidFill>
                  <a:srgbClr val="FFFF00"/>
                </a:solidFill>
              </a:rPr>
              <a:t>Acciones para inducir resultados</a:t>
            </a:r>
          </a:p>
        </p:txBody>
      </p:sp>
      <p:sp>
        <p:nvSpPr>
          <p:cNvPr id="11" name="CuadroTexto 10">
            <a:extLst>
              <a:ext uri="{FF2B5EF4-FFF2-40B4-BE49-F238E27FC236}">
                <a16:creationId xmlns:a16="http://schemas.microsoft.com/office/drawing/2014/main" id="{376B9089-477C-C0FD-84D1-6ECCCCBBBFF2}"/>
              </a:ext>
            </a:extLst>
          </p:cNvPr>
          <p:cNvSpPr txBox="1"/>
          <p:nvPr/>
        </p:nvSpPr>
        <p:spPr>
          <a:xfrm>
            <a:off x="7020560" y="230835"/>
            <a:ext cx="4267200" cy="461665"/>
          </a:xfrm>
          <a:prstGeom prst="rect">
            <a:avLst/>
          </a:prstGeom>
          <a:noFill/>
        </p:spPr>
        <p:txBody>
          <a:bodyPr wrap="square">
            <a:spAutoFit/>
          </a:bodyPr>
          <a:lstStyle/>
          <a:p>
            <a:r>
              <a:rPr lang="es-ES" sz="2400" b="1" dirty="0">
                <a:solidFill>
                  <a:schemeClr val="bg1"/>
                </a:solidFill>
              </a:rPr>
              <a:t>Tipos de Analítica de Datos</a:t>
            </a:r>
          </a:p>
        </p:txBody>
      </p:sp>
    </p:spTree>
    <p:extLst>
      <p:ext uri="{BB962C8B-B14F-4D97-AF65-F5344CB8AC3E}">
        <p14:creationId xmlns:p14="http://schemas.microsoft.com/office/powerpoint/2010/main" val="106117736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A79EF025-9326-BCC2-9F32-C5FC0F52209A}"/>
              </a:ext>
            </a:extLst>
          </p:cNvPr>
          <p:cNvPicPr>
            <a:picLocks noChangeAspect="1"/>
          </p:cNvPicPr>
          <p:nvPr/>
        </p:nvPicPr>
        <p:blipFill>
          <a:blip r:embed="rId2"/>
          <a:stretch>
            <a:fillRect/>
          </a:stretch>
        </p:blipFill>
        <p:spPr>
          <a:xfrm>
            <a:off x="1357617" y="1856593"/>
            <a:ext cx="3086210" cy="3689097"/>
          </a:xfrm>
          <a:prstGeom prst="rect">
            <a:avLst/>
          </a:prstGeom>
        </p:spPr>
      </p:pic>
      <p:pic>
        <p:nvPicPr>
          <p:cNvPr id="4" name="Imagen 3">
            <a:extLst>
              <a:ext uri="{FF2B5EF4-FFF2-40B4-BE49-F238E27FC236}">
                <a16:creationId xmlns:a16="http://schemas.microsoft.com/office/drawing/2014/main" id="{0F5F6991-ABD2-4369-B22E-572774424C46}"/>
              </a:ext>
            </a:extLst>
          </p:cNvPr>
          <p:cNvPicPr>
            <a:picLocks noChangeAspect="1"/>
          </p:cNvPicPr>
          <p:nvPr/>
        </p:nvPicPr>
        <p:blipFill>
          <a:blip r:embed="rId3"/>
          <a:stretch>
            <a:fillRect/>
          </a:stretch>
        </p:blipFill>
        <p:spPr>
          <a:xfrm>
            <a:off x="6233633" y="1640200"/>
            <a:ext cx="4254937" cy="3993898"/>
          </a:xfrm>
          <a:prstGeom prst="rect">
            <a:avLst/>
          </a:prstGeom>
        </p:spPr>
      </p:pic>
      <p:cxnSp>
        <p:nvCxnSpPr>
          <p:cNvPr id="5" name="Conector recto de flecha 4">
            <a:extLst>
              <a:ext uri="{FF2B5EF4-FFF2-40B4-BE49-F238E27FC236}">
                <a16:creationId xmlns:a16="http://schemas.microsoft.com/office/drawing/2014/main" id="{C2264C7F-0133-15C3-B7D8-64F44B3AFB59}"/>
              </a:ext>
            </a:extLst>
          </p:cNvPr>
          <p:cNvCxnSpPr>
            <a:cxnSpLocks/>
          </p:cNvCxnSpPr>
          <p:nvPr/>
        </p:nvCxnSpPr>
        <p:spPr>
          <a:xfrm>
            <a:off x="4443827" y="3637149"/>
            <a:ext cx="1629676" cy="0"/>
          </a:xfrm>
          <a:prstGeom prst="straightConnector1">
            <a:avLst/>
          </a:prstGeom>
          <a:ln w="762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CuadroTexto 1">
            <a:extLst>
              <a:ext uri="{FF2B5EF4-FFF2-40B4-BE49-F238E27FC236}">
                <a16:creationId xmlns:a16="http://schemas.microsoft.com/office/drawing/2014/main" id="{0F01548B-1176-02FD-1C5E-2CC31DCEFCAD}"/>
              </a:ext>
            </a:extLst>
          </p:cNvPr>
          <p:cNvSpPr txBox="1"/>
          <p:nvPr/>
        </p:nvSpPr>
        <p:spPr>
          <a:xfrm>
            <a:off x="7020560" y="230835"/>
            <a:ext cx="4267200" cy="461665"/>
          </a:xfrm>
          <a:prstGeom prst="rect">
            <a:avLst/>
          </a:prstGeom>
          <a:noFill/>
        </p:spPr>
        <p:txBody>
          <a:bodyPr wrap="square">
            <a:spAutoFit/>
          </a:bodyPr>
          <a:lstStyle/>
          <a:p>
            <a:r>
              <a:rPr lang="es-ES" sz="2400" b="1" dirty="0">
                <a:solidFill>
                  <a:schemeClr val="bg1"/>
                </a:solidFill>
              </a:rPr>
              <a:t>Tipos de Analítica de Datos</a:t>
            </a:r>
          </a:p>
        </p:txBody>
      </p:sp>
    </p:spTree>
    <p:extLst>
      <p:ext uri="{BB962C8B-B14F-4D97-AF65-F5344CB8AC3E}">
        <p14:creationId xmlns:p14="http://schemas.microsoft.com/office/powerpoint/2010/main" val="295957655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E687E22C-748E-86FE-2677-431ABBC48B3C}"/>
              </a:ext>
            </a:extLst>
          </p:cNvPr>
          <p:cNvPicPr>
            <a:picLocks noChangeAspect="1"/>
          </p:cNvPicPr>
          <p:nvPr/>
        </p:nvPicPr>
        <p:blipFill>
          <a:blip r:embed="rId2"/>
          <a:stretch>
            <a:fillRect/>
          </a:stretch>
        </p:blipFill>
        <p:spPr>
          <a:xfrm>
            <a:off x="2449408" y="1895581"/>
            <a:ext cx="6615404" cy="3651045"/>
          </a:xfrm>
          <a:prstGeom prst="rect">
            <a:avLst/>
          </a:prstGeom>
        </p:spPr>
      </p:pic>
      <p:sp>
        <p:nvSpPr>
          <p:cNvPr id="3" name="CuadroTexto 2">
            <a:extLst>
              <a:ext uri="{FF2B5EF4-FFF2-40B4-BE49-F238E27FC236}">
                <a16:creationId xmlns:a16="http://schemas.microsoft.com/office/drawing/2014/main" id="{AFE21CFE-F5A8-8292-6D00-E33CCC4AA359}"/>
              </a:ext>
            </a:extLst>
          </p:cNvPr>
          <p:cNvSpPr txBox="1"/>
          <p:nvPr/>
        </p:nvSpPr>
        <p:spPr>
          <a:xfrm>
            <a:off x="7020560" y="230835"/>
            <a:ext cx="4267200" cy="461665"/>
          </a:xfrm>
          <a:prstGeom prst="rect">
            <a:avLst/>
          </a:prstGeom>
          <a:noFill/>
        </p:spPr>
        <p:txBody>
          <a:bodyPr wrap="square">
            <a:spAutoFit/>
          </a:bodyPr>
          <a:lstStyle/>
          <a:p>
            <a:r>
              <a:rPr lang="es-ES" sz="2400" b="1" dirty="0">
                <a:solidFill>
                  <a:schemeClr val="bg1"/>
                </a:solidFill>
              </a:rPr>
              <a:t>Tipos de Analítica de Datos</a:t>
            </a:r>
          </a:p>
        </p:txBody>
      </p:sp>
    </p:spTree>
    <p:extLst>
      <p:ext uri="{BB962C8B-B14F-4D97-AF65-F5344CB8AC3E}">
        <p14:creationId xmlns:p14="http://schemas.microsoft.com/office/powerpoint/2010/main" val="200102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ángulo 15">
            <a:extLst>
              <a:ext uri="{FF2B5EF4-FFF2-40B4-BE49-F238E27FC236}">
                <a16:creationId xmlns:a16="http://schemas.microsoft.com/office/drawing/2014/main" id="{6B297F6B-5859-7C42-27E3-8C09BB5FEE4A}"/>
              </a:ext>
            </a:extLst>
          </p:cNvPr>
          <p:cNvSpPr/>
          <p:nvPr/>
        </p:nvSpPr>
        <p:spPr>
          <a:xfrm>
            <a:off x="4339135" y="997021"/>
            <a:ext cx="3063787" cy="461665"/>
          </a:xfrm>
          <a:prstGeom prst="rect">
            <a:avLst/>
          </a:prstGeom>
          <a:noFill/>
        </p:spPr>
        <p:txBody>
          <a:bodyPr wrap="none" lIns="91440" tIns="45720" rIns="91440" bIns="45720">
            <a:spAutoFit/>
          </a:bodyPr>
          <a:lstStyle/>
          <a:p>
            <a:pPr algn="ctr"/>
            <a:r>
              <a:rPr lang="es-ES" sz="2400" b="1" dirty="0">
                <a:ln w="6600">
                  <a:solidFill>
                    <a:schemeClr val="accent2"/>
                  </a:solidFill>
                  <a:prstDash val="solid"/>
                </a:ln>
                <a:solidFill>
                  <a:schemeClr val="bg2"/>
                </a:solidFill>
                <a:effectLst>
                  <a:outerShdw dist="38100" dir="2700000" algn="tl" rotWithShape="0">
                    <a:schemeClr val="accent2"/>
                  </a:outerShdw>
                </a:effectLst>
              </a:rPr>
              <a:t>Mapa de Contenidos</a:t>
            </a:r>
          </a:p>
        </p:txBody>
      </p:sp>
      <p:pic>
        <p:nvPicPr>
          <p:cNvPr id="8" name="Imagen 7">
            <a:extLst>
              <a:ext uri="{FF2B5EF4-FFF2-40B4-BE49-F238E27FC236}">
                <a16:creationId xmlns:a16="http://schemas.microsoft.com/office/drawing/2014/main" id="{77E385ED-55B9-A3F6-32FC-269F2D5A84F6}"/>
              </a:ext>
            </a:extLst>
          </p:cNvPr>
          <p:cNvPicPr>
            <a:picLocks noChangeAspect="1"/>
          </p:cNvPicPr>
          <p:nvPr/>
        </p:nvPicPr>
        <p:blipFill>
          <a:blip r:embed="rId2"/>
          <a:stretch>
            <a:fillRect/>
          </a:stretch>
        </p:blipFill>
        <p:spPr>
          <a:xfrm>
            <a:off x="1338942" y="1458686"/>
            <a:ext cx="9250439" cy="5203372"/>
          </a:xfrm>
          <a:prstGeom prst="rect">
            <a:avLst/>
          </a:prstGeom>
        </p:spPr>
      </p:pic>
    </p:spTree>
    <p:extLst>
      <p:ext uri="{BB962C8B-B14F-4D97-AF65-F5344CB8AC3E}">
        <p14:creationId xmlns:p14="http://schemas.microsoft.com/office/powerpoint/2010/main" val="260859381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1862EDBE-7798-CF66-5E9E-BFFD12C79239}"/>
              </a:ext>
            </a:extLst>
          </p:cNvPr>
          <p:cNvPicPr>
            <a:picLocks noChangeAspect="1"/>
          </p:cNvPicPr>
          <p:nvPr/>
        </p:nvPicPr>
        <p:blipFill>
          <a:blip r:embed="rId2"/>
          <a:stretch>
            <a:fillRect/>
          </a:stretch>
        </p:blipFill>
        <p:spPr>
          <a:xfrm>
            <a:off x="821873" y="2030015"/>
            <a:ext cx="2314898" cy="2438740"/>
          </a:xfrm>
          <a:prstGeom prst="rect">
            <a:avLst/>
          </a:prstGeom>
        </p:spPr>
      </p:pic>
      <p:sp>
        <p:nvSpPr>
          <p:cNvPr id="4" name="Flecha: a la derecha 3">
            <a:extLst>
              <a:ext uri="{FF2B5EF4-FFF2-40B4-BE49-F238E27FC236}">
                <a16:creationId xmlns:a16="http://schemas.microsoft.com/office/drawing/2014/main" id="{2A9DBAAE-4449-5BC6-21DC-925187CF5698}"/>
              </a:ext>
            </a:extLst>
          </p:cNvPr>
          <p:cNvSpPr/>
          <p:nvPr/>
        </p:nvSpPr>
        <p:spPr>
          <a:xfrm>
            <a:off x="3350922" y="2857499"/>
            <a:ext cx="1360715" cy="740229"/>
          </a:xfrm>
          <a:prstGeom prst="rightArrow">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5" name="Picture 2" descr="Introducción al Machine Learning - GREENSQA - Pruebas de Software y  Aseguramiento de la calidad">
            <a:extLst>
              <a:ext uri="{FF2B5EF4-FFF2-40B4-BE49-F238E27FC236}">
                <a16:creationId xmlns:a16="http://schemas.microsoft.com/office/drawing/2014/main" id="{30FAC0B4-F0B1-104B-05AB-5BD4489A00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12232" y="2030015"/>
            <a:ext cx="3242061" cy="2084182"/>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esquinas redondeadas 5">
            <a:extLst>
              <a:ext uri="{FF2B5EF4-FFF2-40B4-BE49-F238E27FC236}">
                <a16:creationId xmlns:a16="http://schemas.microsoft.com/office/drawing/2014/main" id="{DB5DF2CA-8977-5739-0D2D-3DC238E40A1F}"/>
              </a:ext>
            </a:extLst>
          </p:cNvPr>
          <p:cNvSpPr/>
          <p:nvPr/>
        </p:nvSpPr>
        <p:spPr>
          <a:xfrm>
            <a:off x="5738653" y="4283527"/>
            <a:ext cx="4981898" cy="1055915"/>
          </a:xfrm>
          <a:prstGeom prst="roundRect">
            <a:avLst/>
          </a:prstGeom>
          <a:solidFill>
            <a:srgbClr val="242B5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b="1" dirty="0"/>
              <a:t>Estadística: Regresiones</a:t>
            </a:r>
          </a:p>
          <a:p>
            <a:pPr algn="ctr"/>
            <a:r>
              <a:rPr lang="es-CO" b="1" dirty="0"/>
              <a:t>Generación de Modelos</a:t>
            </a:r>
          </a:p>
        </p:txBody>
      </p:sp>
      <p:pic>
        <p:nvPicPr>
          <p:cNvPr id="7" name="Imagen 6">
            <a:extLst>
              <a:ext uri="{FF2B5EF4-FFF2-40B4-BE49-F238E27FC236}">
                <a16:creationId xmlns:a16="http://schemas.microsoft.com/office/drawing/2014/main" id="{9838A75C-6C87-4020-074B-74536352CB76}"/>
              </a:ext>
            </a:extLst>
          </p:cNvPr>
          <p:cNvPicPr>
            <a:picLocks noChangeAspect="1"/>
          </p:cNvPicPr>
          <p:nvPr/>
        </p:nvPicPr>
        <p:blipFill>
          <a:blip r:embed="rId4"/>
          <a:stretch>
            <a:fillRect/>
          </a:stretch>
        </p:blipFill>
        <p:spPr>
          <a:xfrm>
            <a:off x="8716117" y="2113503"/>
            <a:ext cx="2306478" cy="2000694"/>
          </a:xfrm>
          <a:prstGeom prst="rect">
            <a:avLst/>
          </a:prstGeom>
        </p:spPr>
      </p:pic>
      <p:sp>
        <p:nvSpPr>
          <p:cNvPr id="2" name="CuadroTexto 1">
            <a:extLst>
              <a:ext uri="{FF2B5EF4-FFF2-40B4-BE49-F238E27FC236}">
                <a16:creationId xmlns:a16="http://schemas.microsoft.com/office/drawing/2014/main" id="{4474C7F2-28E8-D0E5-DD6F-891CFF06E892}"/>
              </a:ext>
            </a:extLst>
          </p:cNvPr>
          <p:cNvSpPr txBox="1"/>
          <p:nvPr/>
        </p:nvSpPr>
        <p:spPr>
          <a:xfrm>
            <a:off x="7020560" y="230835"/>
            <a:ext cx="4267200" cy="461665"/>
          </a:xfrm>
          <a:prstGeom prst="rect">
            <a:avLst/>
          </a:prstGeom>
          <a:noFill/>
        </p:spPr>
        <p:txBody>
          <a:bodyPr wrap="square">
            <a:spAutoFit/>
          </a:bodyPr>
          <a:lstStyle/>
          <a:p>
            <a:r>
              <a:rPr lang="es-ES" sz="2400" b="1" dirty="0">
                <a:solidFill>
                  <a:schemeClr val="bg1"/>
                </a:solidFill>
              </a:rPr>
              <a:t>Tipos de Analítica de Datos</a:t>
            </a:r>
          </a:p>
        </p:txBody>
      </p:sp>
    </p:spTree>
    <p:extLst>
      <p:ext uri="{BB962C8B-B14F-4D97-AF65-F5344CB8AC3E}">
        <p14:creationId xmlns:p14="http://schemas.microsoft.com/office/powerpoint/2010/main" val="293022057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7550DAC7-189E-325D-9F8B-E6E1351D7F41}"/>
              </a:ext>
            </a:extLst>
          </p:cNvPr>
          <p:cNvPicPr>
            <a:picLocks noChangeAspect="1"/>
          </p:cNvPicPr>
          <p:nvPr/>
        </p:nvPicPr>
        <p:blipFill>
          <a:blip r:embed="rId2"/>
          <a:stretch>
            <a:fillRect/>
          </a:stretch>
        </p:blipFill>
        <p:spPr>
          <a:xfrm>
            <a:off x="1113597" y="2401627"/>
            <a:ext cx="2362530" cy="2391109"/>
          </a:xfrm>
          <a:prstGeom prst="rect">
            <a:avLst/>
          </a:prstGeom>
        </p:spPr>
      </p:pic>
      <p:pic>
        <p:nvPicPr>
          <p:cNvPr id="4" name="Picture 2" descr="Summary of Big Data Fundamental">
            <a:extLst>
              <a:ext uri="{FF2B5EF4-FFF2-40B4-BE49-F238E27FC236}">
                <a16:creationId xmlns:a16="http://schemas.microsoft.com/office/drawing/2014/main" id="{B8BD7939-0B4B-C194-E029-79301E6BB2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30688" y="1371219"/>
            <a:ext cx="4030523" cy="225709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Clases online de Estadística avanzada | LinkedIn Learning, antes Lynda.com">
            <a:extLst>
              <a:ext uri="{FF2B5EF4-FFF2-40B4-BE49-F238E27FC236}">
                <a16:creationId xmlns:a16="http://schemas.microsoft.com/office/drawing/2014/main" id="{84FF448F-9E95-C3E4-2343-ACAFB5BA8C9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30688" y="3811693"/>
            <a:ext cx="4030522" cy="2257092"/>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esquinas redondeadas 5">
            <a:extLst>
              <a:ext uri="{FF2B5EF4-FFF2-40B4-BE49-F238E27FC236}">
                <a16:creationId xmlns:a16="http://schemas.microsoft.com/office/drawing/2014/main" id="{002EAA4A-C07C-9B60-2B1B-D7AF5041FAE5}"/>
              </a:ext>
            </a:extLst>
          </p:cNvPr>
          <p:cNvSpPr/>
          <p:nvPr/>
        </p:nvSpPr>
        <p:spPr>
          <a:xfrm>
            <a:off x="6456964" y="6252166"/>
            <a:ext cx="3087784" cy="339134"/>
          </a:xfrm>
          <a:prstGeom prst="roundRect">
            <a:avLst/>
          </a:prstGeom>
          <a:solidFill>
            <a:srgbClr val="242B5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b="1" dirty="0"/>
              <a:t>Estadística avanzada</a:t>
            </a:r>
          </a:p>
        </p:txBody>
      </p:sp>
      <p:cxnSp>
        <p:nvCxnSpPr>
          <p:cNvPr id="7" name="Conector recto de flecha 6">
            <a:extLst>
              <a:ext uri="{FF2B5EF4-FFF2-40B4-BE49-F238E27FC236}">
                <a16:creationId xmlns:a16="http://schemas.microsoft.com/office/drawing/2014/main" id="{26831599-C3D8-EB8E-8D92-CAC32A9B079E}"/>
              </a:ext>
            </a:extLst>
          </p:cNvPr>
          <p:cNvCxnSpPr>
            <a:stCxn id="3" idx="3"/>
          </p:cNvCxnSpPr>
          <p:nvPr/>
        </p:nvCxnSpPr>
        <p:spPr>
          <a:xfrm flipV="1">
            <a:off x="3476127" y="2650125"/>
            <a:ext cx="2454561" cy="947057"/>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Conector recto de flecha 7">
            <a:extLst>
              <a:ext uri="{FF2B5EF4-FFF2-40B4-BE49-F238E27FC236}">
                <a16:creationId xmlns:a16="http://schemas.microsoft.com/office/drawing/2014/main" id="{96BAE856-9EFE-F3F7-3363-7AD2E458F445}"/>
              </a:ext>
            </a:extLst>
          </p:cNvPr>
          <p:cNvCxnSpPr>
            <a:cxnSpLocks/>
            <a:stCxn id="3" idx="3"/>
            <a:endCxn id="5" idx="1"/>
          </p:cNvCxnSpPr>
          <p:nvPr/>
        </p:nvCxnSpPr>
        <p:spPr>
          <a:xfrm>
            <a:off x="3476127" y="3597182"/>
            <a:ext cx="2454561" cy="1343057"/>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CuadroTexto 1">
            <a:extLst>
              <a:ext uri="{FF2B5EF4-FFF2-40B4-BE49-F238E27FC236}">
                <a16:creationId xmlns:a16="http://schemas.microsoft.com/office/drawing/2014/main" id="{9AD603DE-BCE7-5BF9-B41C-F0CF21FA65DF}"/>
              </a:ext>
            </a:extLst>
          </p:cNvPr>
          <p:cNvSpPr txBox="1"/>
          <p:nvPr/>
        </p:nvSpPr>
        <p:spPr>
          <a:xfrm>
            <a:off x="7020560" y="230835"/>
            <a:ext cx="4267200" cy="461665"/>
          </a:xfrm>
          <a:prstGeom prst="rect">
            <a:avLst/>
          </a:prstGeom>
          <a:noFill/>
        </p:spPr>
        <p:txBody>
          <a:bodyPr wrap="square">
            <a:spAutoFit/>
          </a:bodyPr>
          <a:lstStyle/>
          <a:p>
            <a:r>
              <a:rPr lang="es-ES" sz="2400" b="1" dirty="0">
                <a:solidFill>
                  <a:schemeClr val="bg1"/>
                </a:solidFill>
              </a:rPr>
              <a:t>Tipos de Analítica de Datos</a:t>
            </a:r>
          </a:p>
        </p:txBody>
      </p:sp>
    </p:spTree>
    <p:extLst>
      <p:ext uri="{BB962C8B-B14F-4D97-AF65-F5344CB8AC3E}">
        <p14:creationId xmlns:p14="http://schemas.microsoft.com/office/powerpoint/2010/main" val="223579880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2192000"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s-CO" sz="1200"/>
          </a:p>
        </p:txBody>
      </p:sp>
      <p:sp>
        <p:nvSpPr>
          <p:cNvPr id="3" name="Freeform 3"/>
          <p:cNvSpPr/>
          <p:nvPr/>
        </p:nvSpPr>
        <p:spPr>
          <a:xfrm>
            <a:off x="0" y="-742664"/>
            <a:ext cx="12501672" cy="12517319"/>
          </a:xfrm>
          <a:custGeom>
            <a:avLst/>
            <a:gdLst/>
            <a:ahLst/>
            <a:cxnLst/>
            <a:rect l="l" t="t" r="r" b="b"/>
            <a:pathLst>
              <a:path w="18752508" h="18775978">
                <a:moveTo>
                  <a:pt x="0" y="0"/>
                </a:moveTo>
                <a:lnTo>
                  <a:pt x="18752508" y="0"/>
                </a:lnTo>
                <a:lnTo>
                  <a:pt x="18752508" y="18775978"/>
                </a:lnTo>
                <a:lnTo>
                  <a:pt x="0" y="1877597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sz="1200"/>
          </a:p>
        </p:txBody>
      </p:sp>
      <p:grpSp>
        <p:nvGrpSpPr>
          <p:cNvPr id="4" name="Group 4"/>
          <p:cNvGrpSpPr/>
          <p:nvPr/>
        </p:nvGrpSpPr>
        <p:grpSpPr>
          <a:xfrm>
            <a:off x="-137477" y="-79623"/>
            <a:ext cx="12426133" cy="7027452"/>
            <a:chOff x="0" y="0"/>
            <a:chExt cx="4909090" cy="2776277"/>
          </a:xfrm>
        </p:grpSpPr>
        <p:sp>
          <p:nvSpPr>
            <p:cNvPr id="5" name="Freeform 5"/>
            <p:cNvSpPr/>
            <p:nvPr/>
          </p:nvSpPr>
          <p:spPr>
            <a:xfrm>
              <a:off x="0" y="0"/>
              <a:ext cx="4909090" cy="2776277"/>
            </a:xfrm>
            <a:custGeom>
              <a:avLst/>
              <a:gdLst/>
              <a:ahLst/>
              <a:cxnLst/>
              <a:rect l="l" t="t" r="r" b="b"/>
              <a:pathLst>
                <a:path w="4909090" h="2776277">
                  <a:moveTo>
                    <a:pt x="0" y="0"/>
                  </a:moveTo>
                  <a:lnTo>
                    <a:pt x="4909090" y="0"/>
                  </a:lnTo>
                  <a:lnTo>
                    <a:pt x="4909090" y="2776277"/>
                  </a:lnTo>
                  <a:lnTo>
                    <a:pt x="0" y="2776277"/>
                  </a:lnTo>
                  <a:close/>
                </a:path>
              </a:pathLst>
            </a:custGeom>
            <a:solidFill>
              <a:srgbClr val="0B2C57">
                <a:alpha val="71765"/>
              </a:srgbClr>
            </a:solidFill>
          </p:spPr>
          <p:txBody>
            <a:bodyPr/>
            <a:lstStyle/>
            <a:p>
              <a:endParaRPr lang="es-CO" sz="1200"/>
            </a:p>
          </p:txBody>
        </p:sp>
        <p:sp>
          <p:nvSpPr>
            <p:cNvPr id="6" name="TextBox 6"/>
            <p:cNvSpPr txBox="1"/>
            <p:nvPr/>
          </p:nvSpPr>
          <p:spPr>
            <a:xfrm>
              <a:off x="0" y="-38100"/>
              <a:ext cx="4909090" cy="2814377"/>
            </a:xfrm>
            <a:prstGeom prst="rect">
              <a:avLst/>
            </a:prstGeom>
          </p:spPr>
          <p:txBody>
            <a:bodyPr lIns="33867" tIns="33867" rIns="33867" bIns="33867" rtlCol="0" anchor="ctr"/>
            <a:lstStyle/>
            <a:p>
              <a:pPr algn="ctr">
                <a:lnSpc>
                  <a:spcPts val="1773"/>
                </a:lnSpc>
                <a:spcBef>
                  <a:spcPct val="0"/>
                </a:spcBef>
              </a:pPr>
              <a:endParaRPr sz="1200"/>
            </a:p>
          </p:txBody>
        </p:sp>
      </p:grpSp>
      <p:sp>
        <p:nvSpPr>
          <p:cNvPr id="7" name="Freeform 7"/>
          <p:cNvSpPr/>
          <p:nvPr/>
        </p:nvSpPr>
        <p:spPr>
          <a:xfrm rot="-5400000">
            <a:off x="20906" y="2697739"/>
            <a:ext cx="4139356" cy="4181167"/>
          </a:xfrm>
          <a:custGeom>
            <a:avLst/>
            <a:gdLst/>
            <a:ahLst/>
            <a:cxnLst/>
            <a:rect l="l" t="t" r="r" b="b"/>
            <a:pathLst>
              <a:path w="6209034" h="6271751">
                <a:moveTo>
                  <a:pt x="0" y="0"/>
                </a:moveTo>
                <a:lnTo>
                  <a:pt x="6209034" y="0"/>
                </a:lnTo>
                <a:lnTo>
                  <a:pt x="6209034" y="6271752"/>
                </a:lnTo>
                <a:lnTo>
                  <a:pt x="0" y="627175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s-CO" sz="1200"/>
          </a:p>
        </p:txBody>
      </p:sp>
      <p:sp>
        <p:nvSpPr>
          <p:cNvPr id="8" name="Freeform 8"/>
          <p:cNvSpPr/>
          <p:nvPr/>
        </p:nvSpPr>
        <p:spPr>
          <a:xfrm>
            <a:off x="-137477" y="-1253577"/>
            <a:ext cx="12329477" cy="8111577"/>
          </a:xfrm>
          <a:custGeom>
            <a:avLst/>
            <a:gdLst/>
            <a:ahLst/>
            <a:cxnLst/>
            <a:rect l="l" t="t" r="r" b="b"/>
            <a:pathLst>
              <a:path w="18494216" h="12167366">
                <a:moveTo>
                  <a:pt x="0" y="0"/>
                </a:moveTo>
                <a:lnTo>
                  <a:pt x="18494216" y="0"/>
                </a:lnTo>
                <a:lnTo>
                  <a:pt x="18494216" y="12167366"/>
                </a:lnTo>
                <a:lnTo>
                  <a:pt x="0" y="12167366"/>
                </a:lnTo>
                <a:lnTo>
                  <a:pt x="0" y="0"/>
                </a:lnTo>
                <a:close/>
              </a:path>
            </a:pathLst>
          </a:custGeom>
          <a:blipFill>
            <a:blip r:embed="rId7"/>
            <a:stretch>
              <a:fillRect l="-68" t="-668" b="-668"/>
            </a:stretch>
          </a:blipFill>
        </p:spPr>
        <p:txBody>
          <a:bodyPr/>
          <a:lstStyle/>
          <a:p>
            <a:endParaRPr lang="es-CO" sz="1200"/>
          </a:p>
        </p:txBody>
      </p:sp>
      <p:sp>
        <p:nvSpPr>
          <p:cNvPr id="9" name="Freeform 9"/>
          <p:cNvSpPr/>
          <p:nvPr/>
        </p:nvSpPr>
        <p:spPr>
          <a:xfrm rot="-925039">
            <a:off x="10215747" y="3253177"/>
            <a:ext cx="858891" cy="552814"/>
          </a:xfrm>
          <a:custGeom>
            <a:avLst/>
            <a:gdLst/>
            <a:ahLst/>
            <a:cxnLst/>
            <a:rect l="l" t="t" r="r" b="b"/>
            <a:pathLst>
              <a:path w="1288337" h="829221">
                <a:moveTo>
                  <a:pt x="0" y="0"/>
                </a:moveTo>
                <a:lnTo>
                  <a:pt x="1288338" y="0"/>
                </a:lnTo>
                <a:lnTo>
                  <a:pt x="1288338" y="829221"/>
                </a:lnTo>
                <a:lnTo>
                  <a:pt x="0" y="829221"/>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s-CO" sz="1200"/>
          </a:p>
        </p:txBody>
      </p:sp>
      <p:sp>
        <p:nvSpPr>
          <p:cNvPr id="10" name="AutoShape 10"/>
          <p:cNvSpPr/>
          <p:nvPr/>
        </p:nvSpPr>
        <p:spPr>
          <a:xfrm flipH="1" flipV="1">
            <a:off x="11506200" y="5317243"/>
            <a:ext cx="12700" cy="881671"/>
          </a:xfrm>
          <a:prstGeom prst="line">
            <a:avLst/>
          </a:prstGeom>
          <a:ln w="38100" cap="flat">
            <a:solidFill>
              <a:srgbClr val="FE0145"/>
            </a:solidFill>
            <a:prstDash val="solid"/>
            <a:headEnd type="none" w="sm" len="sm"/>
            <a:tailEnd type="none" w="sm" len="sm"/>
          </a:ln>
        </p:spPr>
        <p:txBody>
          <a:bodyPr/>
          <a:lstStyle/>
          <a:p>
            <a:endParaRPr lang="es-CO" sz="1200"/>
          </a:p>
        </p:txBody>
      </p:sp>
      <p:sp>
        <p:nvSpPr>
          <p:cNvPr id="11" name="Freeform 11"/>
          <p:cNvSpPr/>
          <p:nvPr/>
        </p:nvSpPr>
        <p:spPr>
          <a:xfrm>
            <a:off x="33590" y="-177791"/>
            <a:ext cx="4038258" cy="1859662"/>
          </a:xfrm>
          <a:custGeom>
            <a:avLst/>
            <a:gdLst/>
            <a:ahLst/>
            <a:cxnLst/>
            <a:rect l="l" t="t" r="r" b="b"/>
            <a:pathLst>
              <a:path w="6057387" h="2789493">
                <a:moveTo>
                  <a:pt x="0" y="0"/>
                </a:moveTo>
                <a:lnTo>
                  <a:pt x="6057387" y="0"/>
                </a:lnTo>
                <a:lnTo>
                  <a:pt x="6057387" y="2789493"/>
                </a:lnTo>
                <a:lnTo>
                  <a:pt x="0" y="2789493"/>
                </a:lnTo>
                <a:lnTo>
                  <a:pt x="0" y="0"/>
                </a:lnTo>
                <a:close/>
              </a:path>
            </a:pathLst>
          </a:custGeom>
          <a:blipFill>
            <a:blip r:embed="rId10"/>
            <a:stretch>
              <a:fillRect r="-12567" b="-9964"/>
            </a:stretch>
          </a:blipFill>
        </p:spPr>
        <p:txBody>
          <a:bodyPr/>
          <a:lstStyle/>
          <a:p>
            <a:endParaRPr lang="es-CO" sz="1200"/>
          </a:p>
        </p:txBody>
      </p:sp>
      <p:sp>
        <p:nvSpPr>
          <p:cNvPr id="12" name="TextBox 12"/>
          <p:cNvSpPr txBox="1"/>
          <p:nvPr/>
        </p:nvSpPr>
        <p:spPr>
          <a:xfrm>
            <a:off x="2899642" y="4262079"/>
            <a:ext cx="6255239" cy="3800912"/>
          </a:xfrm>
          <a:prstGeom prst="rect">
            <a:avLst/>
          </a:prstGeom>
        </p:spPr>
        <p:txBody>
          <a:bodyPr lIns="0" tIns="0" rIns="0" bIns="0" rtlCol="0" anchor="t">
            <a:spAutoFit/>
          </a:bodyPr>
          <a:lstStyle/>
          <a:p>
            <a:pPr>
              <a:lnSpc>
                <a:spcPts val="15453"/>
              </a:lnSpc>
            </a:pPr>
            <a:r>
              <a:rPr lang="en-US" sz="11037">
                <a:solidFill>
                  <a:srgbClr val="FFFFFF"/>
                </a:solidFill>
                <a:latin typeface="Avenir LT Std 1"/>
                <a:ea typeface="Avenir LT Std 1"/>
                <a:cs typeface="Avenir LT Std 1"/>
                <a:sym typeface="Avenir LT Std 1"/>
              </a:rPr>
              <a:t>GRACIAS</a:t>
            </a:r>
          </a:p>
        </p:txBody>
      </p:sp>
      <p:sp>
        <p:nvSpPr>
          <p:cNvPr id="13" name="Freeform 13"/>
          <p:cNvSpPr/>
          <p:nvPr/>
        </p:nvSpPr>
        <p:spPr>
          <a:xfrm>
            <a:off x="10834748" y="0"/>
            <a:ext cx="1907403" cy="548378"/>
          </a:xfrm>
          <a:custGeom>
            <a:avLst/>
            <a:gdLst/>
            <a:ahLst/>
            <a:cxnLst/>
            <a:rect l="l" t="t" r="r" b="b"/>
            <a:pathLst>
              <a:path w="2861104" h="822567">
                <a:moveTo>
                  <a:pt x="0" y="0"/>
                </a:moveTo>
                <a:lnTo>
                  <a:pt x="2861104" y="0"/>
                </a:lnTo>
                <a:lnTo>
                  <a:pt x="2861104" y="822567"/>
                </a:lnTo>
                <a:lnTo>
                  <a:pt x="0" y="822567"/>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s-CO" sz="1200"/>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ángulo 15">
            <a:extLst>
              <a:ext uri="{FF2B5EF4-FFF2-40B4-BE49-F238E27FC236}">
                <a16:creationId xmlns:a16="http://schemas.microsoft.com/office/drawing/2014/main" id="{6B297F6B-5859-7C42-27E3-8C09BB5FEE4A}"/>
              </a:ext>
            </a:extLst>
          </p:cNvPr>
          <p:cNvSpPr/>
          <p:nvPr/>
        </p:nvSpPr>
        <p:spPr>
          <a:xfrm>
            <a:off x="3178915" y="3279214"/>
            <a:ext cx="4896277" cy="584775"/>
          </a:xfrm>
          <a:prstGeom prst="rect">
            <a:avLst/>
          </a:prstGeom>
          <a:noFill/>
        </p:spPr>
        <p:txBody>
          <a:bodyPr wrap="none" lIns="91440" tIns="45720" rIns="91440" bIns="45720">
            <a:spAutoFit/>
          </a:bodyPr>
          <a:lstStyle/>
          <a:p>
            <a:pPr algn="ctr"/>
            <a:r>
              <a:rPr lang="es-ES" sz="3200" b="1" dirty="0">
                <a:ln w="6600">
                  <a:solidFill>
                    <a:schemeClr val="accent2"/>
                  </a:solidFill>
                  <a:prstDash val="solid"/>
                </a:ln>
                <a:solidFill>
                  <a:schemeClr val="accent5">
                    <a:lumMod val="50000"/>
                  </a:schemeClr>
                </a:solidFill>
                <a:effectLst>
                  <a:outerShdw dist="38100" dir="2700000" algn="tl" rotWithShape="0">
                    <a:schemeClr val="accent2"/>
                  </a:outerShdw>
                </a:effectLst>
              </a:rPr>
              <a:t>Definición Análisis de Datos</a:t>
            </a:r>
          </a:p>
        </p:txBody>
      </p:sp>
    </p:spTree>
    <p:extLst>
      <p:ext uri="{BB962C8B-B14F-4D97-AF65-F5344CB8AC3E}">
        <p14:creationId xmlns:p14="http://schemas.microsoft.com/office/powerpoint/2010/main" val="16025721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ángulo 15">
            <a:extLst>
              <a:ext uri="{FF2B5EF4-FFF2-40B4-BE49-F238E27FC236}">
                <a16:creationId xmlns:a16="http://schemas.microsoft.com/office/drawing/2014/main" id="{6B297F6B-5859-7C42-27E3-8C09BB5FEE4A}"/>
              </a:ext>
            </a:extLst>
          </p:cNvPr>
          <p:cNvSpPr/>
          <p:nvPr/>
        </p:nvSpPr>
        <p:spPr>
          <a:xfrm>
            <a:off x="4716842" y="2435836"/>
            <a:ext cx="1980222" cy="584775"/>
          </a:xfrm>
          <a:prstGeom prst="rect">
            <a:avLst/>
          </a:prstGeom>
          <a:noFill/>
        </p:spPr>
        <p:txBody>
          <a:bodyPr wrap="none" lIns="91440" tIns="45720" rIns="91440" bIns="45720">
            <a:spAutoFit/>
          </a:bodyPr>
          <a:lstStyle/>
          <a:p>
            <a:pPr algn="ctr"/>
            <a:r>
              <a:rPr lang="es-ES" sz="3200" b="1" dirty="0" err="1">
                <a:ln w="6600">
                  <a:solidFill>
                    <a:schemeClr val="accent2"/>
                  </a:solidFill>
                  <a:prstDash val="solid"/>
                </a:ln>
                <a:solidFill>
                  <a:schemeClr val="accent5">
                    <a:lumMod val="50000"/>
                  </a:schemeClr>
                </a:solidFill>
                <a:effectLst>
                  <a:outerShdw dist="38100" dir="2700000" algn="tl" rotWithShape="0">
                    <a:schemeClr val="accent2"/>
                  </a:outerShdw>
                </a:effectLst>
              </a:rPr>
              <a:t>Icebreaker</a:t>
            </a:r>
            <a:endParaRPr lang="es-ES" sz="3200" b="1" dirty="0">
              <a:ln w="6600">
                <a:solidFill>
                  <a:schemeClr val="accent2"/>
                </a:solidFill>
                <a:prstDash val="solid"/>
              </a:ln>
              <a:solidFill>
                <a:schemeClr val="accent5">
                  <a:lumMod val="50000"/>
                </a:schemeClr>
              </a:solidFill>
              <a:effectLst>
                <a:outerShdw dist="38100" dir="2700000" algn="tl" rotWithShape="0">
                  <a:schemeClr val="accent2"/>
                </a:outerShdw>
              </a:effectLst>
            </a:endParaRPr>
          </a:p>
        </p:txBody>
      </p:sp>
      <p:sp>
        <p:nvSpPr>
          <p:cNvPr id="2" name="CuadroTexto 1">
            <a:extLst>
              <a:ext uri="{FF2B5EF4-FFF2-40B4-BE49-F238E27FC236}">
                <a16:creationId xmlns:a16="http://schemas.microsoft.com/office/drawing/2014/main" id="{E5E09BB9-E32E-4271-8F72-A67F2ACAB3FB}"/>
              </a:ext>
            </a:extLst>
          </p:cNvPr>
          <p:cNvSpPr txBox="1"/>
          <p:nvPr/>
        </p:nvSpPr>
        <p:spPr>
          <a:xfrm>
            <a:off x="3062607" y="3468058"/>
            <a:ext cx="5288692" cy="369332"/>
          </a:xfrm>
          <a:prstGeom prst="rect">
            <a:avLst/>
          </a:prstGeom>
          <a:noFill/>
        </p:spPr>
        <p:txBody>
          <a:bodyPr wrap="none" rtlCol="0">
            <a:spAutoFit/>
          </a:bodyPr>
          <a:lstStyle/>
          <a:p>
            <a:r>
              <a:rPr lang="es-MX" dirty="0">
                <a:hlinkClick r:id="rId2"/>
              </a:rPr>
              <a:t>En nuestra vida cotidiana ¿Dónde encontramos datos?</a:t>
            </a:r>
            <a:endParaRPr lang="es-CO" dirty="0"/>
          </a:p>
        </p:txBody>
      </p:sp>
    </p:spTree>
    <p:extLst>
      <p:ext uri="{BB962C8B-B14F-4D97-AF65-F5344CB8AC3E}">
        <p14:creationId xmlns:p14="http://schemas.microsoft.com/office/powerpoint/2010/main" val="3963199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esquinas redondeadas 2">
            <a:extLst>
              <a:ext uri="{FF2B5EF4-FFF2-40B4-BE49-F238E27FC236}">
                <a16:creationId xmlns:a16="http://schemas.microsoft.com/office/drawing/2014/main" id="{382AB2AE-AA50-10D6-E855-9D46698F2A06}"/>
              </a:ext>
            </a:extLst>
          </p:cNvPr>
          <p:cNvSpPr/>
          <p:nvPr/>
        </p:nvSpPr>
        <p:spPr>
          <a:xfrm>
            <a:off x="4432423" y="1589212"/>
            <a:ext cx="2582595" cy="496587"/>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t>Análisis de Datos:</a:t>
            </a:r>
          </a:p>
          <a:p>
            <a:pPr algn="ctr"/>
            <a:r>
              <a:rPr lang="es-ES" sz="1400" b="1" dirty="0"/>
              <a:t>Proceso </a:t>
            </a:r>
            <a:endParaRPr lang="es-CO" sz="1400" b="1" dirty="0"/>
          </a:p>
        </p:txBody>
      </p:sp>
      <p:sp>
        <p:nvSpPr>
          <p:cNvPr id="4" name="Rectángulo: esquinas redondeadas 3">
            <a:extLst>
              <a:ext uri="{FF2B5EF4-FFF2-40B4-BE49-F238E27FC236}">
                <a16:creationId xmlns:a16="http://schemas.microsoft.com/office/drawing/2014/main" id="{E26337B6-2918-6FD7-C89C-5DB0253FD753}"/>
              </a:ext>
            </a:extLst>
          </p:cNvPr>
          <p:cNvSpPr/>
          <p:nvPr/>
        </p:nvSpPr>
        <p:spPr>
          <a:xfrm>
            <a:off x="1519093" y="2592770"/>
            <a:ext cx="1573357" cy="496587"/>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S" sz="1400" dirty="0"/>
              <a:t>Examinar</a:t>
            </a:r>
            <a:endParaRPr lang="es-CO" sz="1400" dirty="0"/>
          </a:p>
        </p:txBody>
      </p:sp>
      <p:sp>
        <p:nvSpPr>
          <p:cNvPr id="5" name="Rectángulo: esquinas redondeadas 4">
            <a:extLst>
              <a:ext uri="{FF2B5EF4-FFF2-40B4-BE49-F238E27FC236}">
                <a16:creationId xmlns:a16="http://schemas.microsoft.com/office/drawing/2014/main" id="{61EA29D9-8349-789D-C77C-F7A7ED0C591D}"/>
              </a:ext>
            </a:extLst>
          </p:cNvPr>
          <p:cNvSpPr/>
          <p:nvPr/>
        </p:nvSpPr>
        <p:spPr>
          <a:xfrm>
            <a:off x="4948313" y="3370642"/>
            <a:ext cx="1586779" cy="496587"/>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S" sz="1400" dirty="0"/>
              <a:t>        DATOS</a:t>
            </a:r>
            <a:endParaRPr lang="es-CO" sz="1400" dirty="0"/>
          </a:p>
        </p:txBody>
      </p:sp>
      <p:sp>
        <p:nvSpPr>
          <p:cNvPr id="6" name="Flecha: hacia abajo 5">
            <a:extLst>
              <a:ext uri="{FF2B5EF4-FFF2-40B4-BE49-F238E27FC236}">
                <a16:creationId xmlns:a16="http://schemas.microsoft.com/office/drawing/2014/main" id="{4D207F01-6DD0-3CD2-BDF9-F713F663661B}"/>
              </a:ext>
            </a:extLst>
          </p:cNvPr>
          <p:cNvSpPr/>
          <p:nvPr/>
        </p:nvSpPr>
        <p:spPr>
          <a:xfrm>
            <a:off x="5276706" y="2186951"/>
            <a:ext cx="885825" cy="60007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 name="Rectángulo: esquinas redondeadas 6">
            <a:extLst>
              <a:ext uri="{FF2B5EF4-FFF2-40B4-BE49-F238E27FC236}">
                <a16:creationId xmlns:a16="http://schemas.microsoft.com/office/drawing/2014/main" id="{3B6A1E33-69A0-BDC4-481A-3033F92AB714}"/>
              </a:ext>
            </a:extLst>
          </p:cNvPr>
          <p:cNvSpPr/>
          <p:nvPr/>
        </p:nvSpPr>
        <p:spPr>
          <a:xfrm>
            <a:off x="1519093" y="3175082"/>
            <a:ext cx="1573357" cy="496587"/>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S" sz="1400" dirty="0"/>
              <a:t>Limpiar</a:t>
            </a:r>
            <a:endParaRPr lang="es-CO" sz="1400" dirty="0"/>
          </a:p>
        </p:txBody>
      </p:sp>
      <p:sp>
        <p:nvSpPr>
          <p:cNvPr id="8" name="Rectángulo: esquinas redondeadas 7">
            <a:extLst>
              <a:ext uri="{FF2B5EF4-FFF2-40B4-BE49-F238E27FC236}">
                <a16:creationId xmlns:a16="http://schemas.microsoft.com/office/drawing/2014/main" id="{B8A879F5-1C77-A819-BD9F-D557289E3AB5}"/>
              </a:ext>
            </a:extLst>
          </p:cNvPr>
          <p:cNvSpPr/>
          <p:nvPr/>
        </p:nvSpPr>
        <p:spPr>
          <a:xfrm>
            <a:off x="1519093" y="3765236"/>
            <a:ext cx="1573357" cy="496587"/>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S" sz="1400" dirty="0"/>
              <a:t>Transformar</a:t>
            </a:r>
            <a:endParaRPr lang="es-CO" sz="1400" dirty="0"/>
          </a:p>
        </p:txBody>
      </p:sp>
      <p:sp>
        <p:nvSpPr>
          <p:cNvPr id="9" name="Rectángulo: esquinas redondeadas 8">
            <a:extLst>
              <a:ext uri="{FF2B5EF4-FFF2-40B4-BE49-F238E27FC236}">
                <a16:creationId xmlns:a16="http://schemas.microsoft.com/office/drawing/2014/main" id="{0F0779FD-A516-A85C-A63A-E838CDE3BA7F}"/>
              </a:ext>
            </a:extLst>
          </p:cNvPr>
          <p:cNvSpPr/>
          <p:nvPr/>
        </p:nvSpPr>
        <p:spPr>
          <a:xfrm>
            <a:off x="1519091" y="4355390"/>
            <a:ext cx="1573359" cy="496587"/>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S" sz="1400" dirty="0"/>
              <a:t>Modelar</a:t>
            </a:r>
            <a:endParaRPr lang="es-CO" sz="1400" dirty="0"/>
          </a:p>
        </p:txBody>
      </p:sp>
      <p:sp>
        <p:nvSpPr>
          <p:cNvPr id="10" name="Rectángulo: esquinas redondeadas 9">
            <a:extLst>
              <a:ext uri="{FF2B5EF4-FFF2-40B4-BE49-F238E27FC236}">
                <a16:creationId xmlns:a16="http://schemas.microsoft.com/office/drawing/2014/main" id="{FBB166ED-3C46-E08F-A017-B7D6608BFBDE}"/>
              </a:ext>
            </a:extLst>
          </p:cNvPr>
          <p:cNvSpPr/>
          <p:nvPr/>
        </p:nvSpPr>
        <p:spPr>
          <a:xfrm>
            <a:off x="1130300" y="2398724"/>
            <a:ext cx="2419350" cy="2651355"/>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Flecha: a la derecha 15">
            <a:extLst>
              <a:ext uri="{FF2B5EF4-FFF2-40B4-BE49-F238E27FC236}">
                <a16:creationId xmlns:a16="http://schemas.microsoft.com/office/drawing/2014/main" id="{6EB51655-39C8-8F07-29B5-43C5166DB0C1}"/>
              </a:ext>
            </a:extLst>
          </p:cNvPr>
          <p:cNvSpPr/>
          <p:nvPr/>
        </p:nvSpPr>
        <p:spPr>
          <a:xfrm>
            <a:off x="3891034" y="3467226"/>
            <a:ext cx="792091" cy="2980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7" name="Flecha: a la derecha 16">
            <a:extLst>
              <a:ext uri="{FF2B5EF4-FFF2-40B4-BE49-F238E27FC236}">
                <a16:creationId xmlns:a16="http://schemas.microsoft.com/office/drawing/2014/main" id="{7DB231B7-E612-C4DD-8C02-2F9A59534BEC}"/>
              </a:ext>
            </a:extLst>
          </p:cNvPr>
          <p:cNvSpPr/>
          <p:nvPr/>
        </p:nvSpPr>
        <p:spPr>
          <a:xfrm>
            <a:off x="6948563" y="3482200"/>
            <a:ext cx="792091" cy="2980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8" name="CuadroTexto 17">
            <a:extLst>
              <a:ext uri="{FF2B5EF4-FFF2-40B4-BE49-F238E27FC236}">
                <a16:creationId xmlns:a16="http://schemas.microsoft.com/office/drawing/2014/main" id="{A1A663B6-EBA3-D563-8FAB-876EE79F1980}"/>
              </a:ext>
            </a:extLst>
          </p:cNvPr>
          <p:cNvSpPr txBox="1"/>
          <p:nvPr/>
        </p:nvSpPr>
        <p:spPr>
          <a:xfrm>
            <a:off x="4091255" y="3172661"/>
            <a:ext cx="724464" cy="276999"/>
          </a:xfrm>
          <a:prstGeom prst="rect">
            <a:avLst/>
          </a:prstGeom>
          <a:noFill/>
        </p:spPr>
        <p:txBody>
          <a:bodyPr wrap="square">
            <a:spAutoFit/>
          </a:bodyPr>
          <a:lstStyle/>
          <a:p>
            <a:pPr algn="just"/>
            <a:r>
              <a:rPr lang="es-MX" sz="1200" dirty="0">
                <a:latin typeface="Arial" panose="020B0604020202020204" pitchFamily="34" charset="0"/>
              </a:rPr>
              <a:t>los</a:t>
            </a:r>
          </a:p>
        </p:txBody>
      </p:sp>
      <p:sp>
        <p:nvSpPr>
          <p:cNvPr id="19" name="CuadroTexto 18">
            <a:extLst>
              <a:ext uri="{FF2B5EF4-FFF2-40B4-BE49-F238E27FC236}">
                <a16:creationId xmlns:a16="http://schemas.microsoft.com/office/drawing/2014/main" id="{4FBDD5D3-53DA-83EA-AFC8-A1A2705B878F}"/>
              </a:ext>
            </a:extLst>
          </p:cNvPr>
          <p:cNvSpPr txBox="1"/>
          <p:nvPr/>
        </p:nvSpPr>
        <p:spPr>
          <a:xfrm>
            <a:off x="7015018" y="3190227"/>
            <a:ext cx="792091" cy="276999"/>
          </a:xfrm>
          <a:prstGeom prst="rect">
            <a:avLst/>
          </a:prstGeom>
          <a:noFill/>
        </p:spPr>
        <p:txBody>
          <a:bodyPr wrap="square">
            <a:spAutoFit/>
          </a:bodyPr>
          <a:lstStyle/>
          <a:p>
            <a:r>
              <a:rPr lang="es-MX" sz="1200" dirty="0">
                <a:latin typeface="Arial" panose="020B0604020202020204" pitchFamily="34" charset="0"/>
              </a:rPr>
              <a:t>Objetivo</a:t>
            </a:r>
            <a:endParaRPr lang="es-CO" sz="1200" dirty="0"/>
          </a:p>
        </p:txBody>
      </p:sp>
      <p:sp>
        <p:nvSpPr>
          <p:cNvPr id="22" name="Rectángulo: esquinas redondeadas 21">
            <a:extLst>
              <a:ext uri="{FF2B5EF4-FFF2-40B4-BE49-F238E27FC236}">
                <a16:creationId xmlns:a16="http://schemas.microsoft.com/office/drawing/2014/main" id="{CCD287E9-84F3-DF9A-A1E4-BEBE493D4E49}"/>
              </a:ext>
            </a:extLst>
          </p:cNvPr>
          <p:cNvSpPr/>
          <p:nvPr/>
        </p:nvSpPr>
        <p:spPr>
          <a:xfrm>
            <a:off x="8345575" y="2602200"/>
            <a:ext cx="2328370" cy="496587"/>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S" sz="1400" dirty="0"/>
              <a:t>Descubrir información útil</a:t>
            </a:r>
            <a:endParaRPr lang="es-CO" sz="1400" dirty="0"/>
          </a:p>
        </p:txBody>
      </p:sp>
      <p:sp>
        <p:nvSpPr>
          <p:cNvPr id="23" name="Rectángulo: esquinas redondeadas 22">
            <a:extLst>
              <a:ext uri="{FF2B5EF4-FFF2-40B4-BE49-F238E27FC236}">
                <a16:creationId xmlns:a16="http://schemas.microsoft.com/office/drawing/2014/main" id="{3023FEC4-9F91-8F81-3263-4CA7CEC61E97}"/>
              </a:ext>
            </a:extLst>
          </p:cNvPr>
          <p:cNvSpPr/>
          <p:nvPr/>
        </p:nvSpPr>
        <p:spPr>
          <a:xfrm>
            <a:off x="8345575" y="3367392"/>
            <a:ext cx="2328370" cy="496587"/>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CO" sz="1400" dirty="0"/>
              <a:t>Obtener conclusiones</a:t>
            </a:r>
          </a:p>
        </p:txBody>
      </p:sp>
      <p:sp>
        <p:nvSpPr>
          <p:cNvPr id="24" name="Rectángulo: esquinas redondeadas 23">
            <a:extLst>
              <a:ext uri="{FF2B5EF4-FFF2-40B4-BE49-F238E27FC236}">
                <a16:creationId xmlns:a16="http://schemas.microsoft.com/office/drawing/2014/main" id="{8D7A3078-CD52-500C-B223-2ADEC24833A3}"/>
              </a:ext>
            </a:extLst>
          </p:cNvPr>
          <p:cNvSpPr/>
          <p:nvPr/>
        </p:nvSpPr>
        <p:spPr>
          <a:xfrm>
            <a:off x="8345575" y="4160746"/>
            <a:ext cx="2328370" cy="496587"/>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S" sz="1400" dirty="0"/>
              <a:t>Apoyar Toma de decisiones</a:t>
            </a:r>
            <a:endParaRPr lang="es-CO" sz="1400" dirty="0"/>
          </a:p>
        </p:txBody>
      </p:sp>
      <p:sp>
        <p:nvSpPr>
          <p:cNvPr id="25" name="Rectángulo: esquinas redondeadas 24">
            <a:extLst>
              <a:ext uri="{FF2B5EF4-FFF2-40B4-BE49-F238E27FC236}">
                <a16:creationId xmlns:a16="http://schemas.microsoft.com/office/drawing/2014/main" id="{B7397C29-70D8-24F0-EECD-A0A112147AE9}"/>
              </a:ext>
            </a:extLst>
          </p:cNvPr>
          <p:cNvSpPr/>
          <p:nvPr/>
        </p:nvSpPr>
        <p:spPr>
          <a:xfrm>
            <a:off x="8093077" y="2345991"/>
            <a:ext cx="2869563" cy="2651355"/>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6" name="Flecha: hacia abajo 25">
            <a:extLst>
              <a:ext uri="{FF2B5EF4-FFF2-40B4-BE49-F238E27FC236}">
                <a16:creationId xmlns:a16="http://schemas.microsoft.com/office/drawing/2014/main" id="{B8ED369E-C80E-AA1A-A682-15D5D2A4FEE4}"/>
              </a:ext>
            </a:extLst>
          </p:cNvPr>
          <p:cNvSpPr/>
          <p:nvPr/>
        </p:nvSpPr>
        <p:spPr>
          <a:xfrm>
            <a:off x="9373465" y="3098787"/>
            <a:ext cx="203200" cy="26860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7" name="Flecha: hacia abajo 26">
            <a:extLst>
              <a:ext uri="{FF2B5EF4-FFF2-40B4-BE49-F238E27FC236}">
                <a16:creationId xmlns:a16="http://schemas.microsoft.com/office/drawing/2014/main" id="{F2D8D744-EB24-067A-53EE-CC3D8760DF6D}"/>
              </a:ext>
            </a:extLst>
          </p:cNvPr>
          <p:cNvSpPr/>
          <p:nvPr/>
        </p:nvSpPr>
        <p:spPr>
          <a:xfrm>
            <a:off x="9373465" y="3863979"/>
            <a:ext cx="203200" cy="26860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8" name="Rectángulo: esquinas redondeadas 27">
            <a:extLst>
              <a:ext uri="{FF2B5EF4-FFF2-40B4-BE49-F238E27FC236}">
                <a16:creationId xmlns:a16="http://schemas.microsoft.com/office/drawing/2014/main" id="{6293BC39-4D3F-BE35-256B-2B883ECC28A9}"/>
              </a:ext>
            </a:extLst>
          </p:cNvPr>
          <p:cNvSpPr/>
          <p:nvPr/>
        </p:nvSpPr>
        <p:spPr>
          <a:xfrm>
            <a:off x="1587586" y="5546666"/>
            <a:ext cx="8610428" cy="600075"/>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1400" b="1" dirty="0"/>
              <a:t>Uso de métodos estadísticos y técnicas de análisis de datos para extraer patrones, tendencias y conocimientos significativos</a:t>
            </a:r>
            <a:endParaRPr lang="es-CO" sz="1400" b="1" dirty="0"/>
          </a:p>
        </p:txBody>
      </p:sp>
      <p:sp>
        <p:nvSpPr>
          <p:cNvPr id="29" name="CuadroTexto 28">
            <a:extLst>
              <a:ext uri="{FF2B5EF4-FFF2-40B4-BE49-F238E27FC236}">
                <a16:creationId xmlns:a16="http://schemas.microsoft.com/office/drawing/2014/main" id="{E17BD422-EA1A-55E1-D056-BC73F6F0BF6C}"/>
              </a:ext>
            </a:extLst>
          </p:cNvPr>
          <p:cNvSpPr txBox="1"/>
          <p:nvPr/>
        </p:nvSpPr>
        <p:spPr>
          <a:xfrm>
            <a:off x="9044338" y="4647830"/>
            <a:ext cx="1153676" cy="276999"/>
          </a:xfrm>
          <a:prstGeom prst="rect">
            <a:avLst/>
          </a:prstGeom>
          <a:noFill/>
        </p:spPr>
        <p:txBody>
          <a:bodyPr wrap="square">
            <a:spAutoFit/>
          </a:bodyPr>
          <a:lstStyle/>
          <a:p>
            <a:pPr algn="just"/>
            <a:r>
              <a:rPr lang="es-MX" sz="1200" b="1" dirty="0">
                <a:latin typeface="Arial" panose="020B0604020202020204" pitchFamily="34" charset="0"/>
              </a:rPr>
              <a:t>Data - Driven</a:t>
            </a:r>
          </a:p>
        </p:txBody>
      </p:sp>
      <p:sp>
        <p:nvSpPr>
          <p:cNvPr id="14" name="CuadroTexto 13">
            <a:extLst>
              <a:ext uri="{FF2B5EF4-FFF2-40B4-BE49-F238E27FC236}">
                <a16:creationId xmlns:a16="http://schemas.microsoft.com/office/drawing/2014/main" id="{80482A1F-14A4-8536-6444-C0AC59B34BD5}"/>
              </a:ext>
            </a:extLst>
          </p:cNvPr>
          <p:cNvSpPr txBox="1"/>
          <p:nvPr/>
        </p:nvSpPr>
        <p:spPr>
          <a:xfrm>
            <a:off x="7129694" y="249594"/>
            <a:ext cx="4025986" cy="461665"/>
          </a:xfrm>
          <a:prstGeom prst="rect">
            <a:avLst/>
          </a:prstGeom>
          <a:noFill/>
        </p:spPr>
        <p:txBody>
          <a:bodyPr wrap="square">
            <a:spAutoFit/>
          </a:bodyPr>
          <a:lstStyle/>
          <a:p>
            <a:r>
              <a:rPr lang="es-CO" sz="2400" b="1" dirty="0">
                <a:solidFill>
                  <a:schemeClr val="bg1"/>
                </a:solidFill>
              </a:rPr>
              <a:t>Análisis de Datos - Definición</a:t>
            </a:r>
          </a:p>
        </p:txBody>
      </p:sp>
    </p:spTree>
    <p:extLst>
      <p:ext uri="{BB962C8B-B14F-4D97-AF65-F5344CB8AC3E}">
        <p14:creationId xmlns:p14="http://schemas.microsoft.com/office/powerpoint/2010/main" val="8039186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CD884BED-4885-E505-1DD5-543C7506B0EA}"/>
              </a:ext>
            </a:extLst>
          </p:cNvPr>
          <p:cNvSpPr txBox="1"/>
          <p:nvPr/>
        </p:nvSpPr>
        <p:spPr>
          <a:xfrm>
            <a:off x="735353" y="1686621"/>
            <a:ext cx="10721293" cy="4638642"/>
          </a:xfrm>
          <a:prstGeom prst="rect">
            <a:avLst/>
          </a:prstGeom>
          <a:noFill/>
        </p:spPr>
        <p:txBody>
          <a:bodyPr wrap="square">
            <a:spAutoFit/>
          </a:bodyPr>
          <a:lstStyle/>
          <a:p>
            <a:pPr algn="just">
              <a:lnSpc>
                <a:spcPct val="107000"/>
              </a:lnSpc>
              <a:spcAft>
                <a:spcPts val="800"/>
              </a:spcAf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La </a:t>
            </a:r>
            <a:r>
              <a:rPr lang="es-MX"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analítica de datos </a:t>
            </a: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se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refiere al proceso de </a:t>
            </a:r>
            <a:r>
              <a:rPr lang="es-CO" sz="1800" b="1" kern="100"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rPr>
              <a:t>examinar, limpiar, transformar y modelar datos</a:t>
            </a:r>
            <a:r>
              <a:rPr lang="es-CO" sz="1800" b="1" kern="100" dirty="0">
                <a:solidFill>
                  <a:schemeClr val="accent5">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rPr>
              <a:t> </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con el objetivo de descubrir </a:t>
            </a:r>
            <a:r>
              <a:rPr lang="es-CO" sz="1800" u="sng" kern="100" dirty="0">
                <a:effectLst/>
                <a:latin typeface="Calibri" panose="020F0502020204030204" pitchFamily="34" charset="0"/>
                <a:ea typeface="Calibri" panose="020F0502020204030204" pitchFamily="34" charset="0"/>
                <a:cs typeface="Times New Roman" panose="02020603050405020304" pitchFamily="18" charset="0"/>
              </a:rPr>
              <a:t>información útil</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 llegar a conclusiones y </a:t>
            </a:r>
            <a:r>
              <a:rPr lang="es-CO" sz="1800" b="1" kern="100"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rPr>
              <a:t>apoyar la toma de decisiones</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 En esencia, es el </a:t>
            </a: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uso de métodos estadísticos y técnicas de análisis de datos para extraer patrones, tendencias y conocimientos significativos</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 es una disciplina multifacética que se ha vuelto esencial en diversos campos. Al aprovechar la riqueza de los datos disponibles, las organizaciones pueden obtener conocimientos valiosos que les permiten adaptarse, crecer y tomar decisiones informadas. Dentro de sus facetas tenemos:</a:t>
            </a:r>
          </a:p>
          <a:p>
            <a:pPr algn="just">
              <a:lnSpc>
                <a:spcPct val="107000"/>
              </a:lnSpc>
              <a:spcAft>
                <a:spcPts val="800"/>
              </a:spcAft>
            </a:pPr>
            <a:endParaRPr lang="es-CO" kern="100" dirty="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Importancia en la Toma de Decisiones</a:t>
            </a: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 La analítica de datos desempeña un papel crucial en la toma de decisiones informadas. Proporciona una base objetiva para evaluar opciones y seleccionar la mejor estrategia posible </a:t>
            </a:r>
            <a:r>
              <a:rPr lang="es-CO" sz="1800" kern="1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a:t>
            </a:r>
            <a:r>
              <a:rPr lang="es-CO" sz="1800" b="1" kern="1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DATA-DRIVEN</a:t>
            </a:r>
            <a:r>
              <a:rPr lang="es-CO" sz="1800" kern="1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a:t>
            </a:r>
          </a:p>
          <a:p>
            <a:pPr marL="342900" lvl="0" indent="-342900" algn="just">
              <a:lnSpc>
                <a:spcPct val="107000"/>
              </a:lnSpc>
              <a:spcAft>
                <a:spcPts val="800"/>
              </a:spcAft>
              <a:buFont typeface="+mj-lt"/>
              <a:buAutoNum type="arabicPeriod"/>
              <a:tabLst>
                <a:tab pos="457200" algn="l"/>
              </a:tabLst>
            </a:pPr>
            <a:r>
              <a:rPr lang="es-CO" sz="18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Transformación Digital</a:t>
            </a:r>
            <a:r>
              <a:rPr lang="es-CO" sz="1800" b="1" kern="100" dirty="0">
                <a:effectLst/>
                <a:latin typeface="Calibri" panose="020F0502020204030204" pitchFamily="34" charset="0"/>
                <a:ea typeface="Calibri" panose="020F0502020204030204" pitchFamily="34" charset="0"/>
                <a:cs typeface="Times New Roman" panose="02020603050405020304" pitchFamily="18" charset="0"/>
              </a:rPr>
              <a:t>:</a:t>
            </a:r>
            <a:r>
              <a:rPr lang="es-CO" sz="1800" kern="100" dirty="0">
                <a:effectLst/>
                <a:latin typeface="Calibri" panose="020F0502020204030204" pitchFamily="34" charset="0"/>
                <a:ea typeface="Calibri" panose="020F0502020204030204" pitchFamily="34" charset="0"/>
                <a:cs typeface="Times New Roman" panose="02020603050405020304" pitchFamily="18" charset="0"/>
              </a:rPr>
              <a:t> En la era digital, la analítica de datos se ha convertido en un componente esencial de la transformación digital. Ayuda a las organizaciones a aprovechar al máximo sus datos para mejorar la eficiencia y la innovación.</a:t>
            </a:r>
          </a:p>
          <a:p>
            <a:pPr algn="just">
              <a:lnSpc>
                <a:spcPct val="107000"/>
              </a:lnSpc>
              <a:spcAft>
                <a:spcPts val="800"/>
              </a:spcAft>
            </a:pPr>
            <a:endParaRPr lang="es-CO"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2" name="AutoShape 11">
            <a:extLst>
              <a:ext uri="{FF2B5EF4-FFF2-40B4-BE49-F238E27FC236}">
                <a16:creationId xmlns:a16="http://schemas.microsoft.com/office/drawing/2014/main" id="{A78875A8-F1EE-3D67-DC33-7540E9AF9CAB}"/>
              </a:ext>
            </a:extLst>
          </p:cNvPr>
          <p:cNvSpPr>
            <a:spLocks noChangeArrowheads="1"/>
          </p:cNvSpPr>
          <p:nvPr/>
        </p:nvSpPr>
        <p:spPr bwMode="auto">
          <a:xfrm>
            <a:off x="587978" y="1499619"/>
            <a:ext cx="11051555" cy="2216763"/>
          </a:xfrm>
          <a:prstGeom prst="roundRect">
            <a:avLst>
              <a:gd name="adj" fmla="val 16667"/>
            </a:avLst>
          </a:prstGeom>
          <a:noFill/>
          <a:ln w="38100">
            <a:solidFill>
              <a:srgbClr val="C00000"/>
            </a:solidFill>
            <a:round/>
            <a:headEnd/>
            <a:tailEnd/>
          </a:ln>
          <a:effectLst/>
          <a:extLst>
            <a:ext uri="{909E8E84-426E-40DD-AFC4-6F175D3DCCD1}">
              <a14:hiddenFill xmlns:a14="http://schemas.microsoft.com/office/drawing/2010/main">
                <a:gradFill rotWithShape="1">
                  <a:gsLst>
                    <a:gs pos="0">
                      <a:schemeClr val="tx2"/>
                    </a:gs>
                    <a:gs pos="100000">
                      <a:srgbClr val="838383"/>
                    </a:gs>
                  </a:gsLst>
                  <a:lin ang="5400000" scaled="1"/>
                </a:gra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s-CO" altLang="es-CO" sz="2400">
              <a:latin typeface="Verdana" panose="020B0604030504040204" pitchFamily="34" charset="0"/>
            </a:endParaRPr>
          </a:p>
        </p:txBody>
      </p:sp>
      <p:sp>
        <p:nvSpPr>
          <p:cNvPr id="2" name="CuadroTexto 1">
            <a:extLst>
              <a:ext uri="{FF2B5EF4-FFF2-40B4-BE49-F238E27FC236}">
                <a16:creationId xmlns:a16="http://schemas.microsoft.com/office/drawing/2014/main" id="{1223B947-9240-80C7-9EE8-CB30738DD703}"/>
              </a:ext>
            </a:extLst>
          </p:cNvPr>
          <p:cNvSpPr txBox="1"/>
          <p:nvPr/>
        </p:nvSpPr>
        <p:spPr>
          <a:xfrm>
            <a:off x="7129694" y="249594"/>
            <a:ext cx="4025986" cy="461665"/>
          </a:xfrm>
          <a:prstGeom prst="rect">
            <a:avLst/>
          </a:prstGeom>
          <a:noFill/>
        </p:spPr>
        <p:txBody>
          <a:bodyPr wrap="square">
            <a:spAutoFit/>
          </a:bodyPr>
          <a:lstStyle/>
          <a:p>
            <a:r>
              <a:rPr lang="es-CO" sz="2400" b="1" dirty="0">
                <a:solidFill>
                  <a:schemeClr val="bg1"/>
                </a:solidFill>
              </a:rPr>
              <a:t>Análisis de Datos - Definición</a:t>
            </a:r>
          </a:p>
        </p:txBody>
      </p:sp>
    </p:spTree>
    <p:extLst>
      <p:ext uri="{BB962C8B-B14F-4D97-AF65-F5344CB8AC3E}">
        <p14:creationId xmlns:p14="http://schemas.microsoft.com/office/powerpoint/2010/main" val="423521524"/>
      </p:ext>
    </p:extLst>
  </p:cSld>
  <p:clrMapOvr>
    <a:masterClrMapping/>
  </p:clrMapOvr>
</p:sld>
</file>

<file path=ppt/theme/theme1.xml><?xml version="1.0" encoding="utf-8"?>
<a:theme xmlns:a="http://schemas.openxmlformats.org/drawingml/2006/main" name="Diseño personalizado">
  <a:themeElements>
    <a:clrScheme name="Office 2013 - 2022">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19050" cap="flat" cmpd="sng">
          <a:solidFill>
            <a:srgbClr val="BD97ED"/>
          </a:solidFill>
          <a:prstDash val="solid"/>
          <a:round/>
          <a:headEnd type="none" w="sm" len="sm"/>
          <a:tailEnd type="none" w="sm" len="sm"/>
        </a:ln>
      </a:spPr>
      <a:bodyPr spcFirstLastPara="1" wrap="square" lIns="91433" tIns="91433" rIns="91433" bIns="91433" anchor="ctr" anchorCtr="0">
        <a:noAutofit/>
      </a:bodyPr>
      <a:lstStyle>
        <a:defPPr algn="l">
          <a:defRPr sz="1867"/>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c0ba67fd-2fb2-41f7-816f-b05e735db46c">
      <Terms xmlns="http://schemas.microsoft.com/office/infopath/2007/PartnerControls"/>
    </lcf76f155ced4ddcb4097134ff3c332f>
    <TaxCatchAll xmlns="0edf484c-df55-4f35-aca4-8d3e7dc79374"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o" ma:contentTypeID="0x0101001D543740B1BBCF49BF77EEBC72E7FA31" ma:contentTypeVersion="14" ma:contentTypeDescription="Crear nuevo documento." ma:contentTypeScope="" ma:versionID="ba52ad307e97c210cf837d46da9bcfa8">
  <xsd:schema xmlns:xsd="http://www.w3.org/2001/XMLSchema" xmlns:xs="http://www.w3.org/2001/XMLSchema" xmlns:p="http://schemas.microsoft.com/office/2006/metadata/properties" xmlns:ns2="c0ba67fd-2fb2-41f7-816f-b05e735db46c" xmlns:ns3="0edf484c-df55-4f35-aca4-8d3e7dc79374" targetNamespace="http://schemas.microsoft.com/office/2006/metadata/properties" ma:root="true" ma:fieldsID="0797236011dd883ce61913d9abf4f363" ns2:_="" ns3:_="">
    <xsd:import namespace="c0ba67fd-2fb2-41f7-816f-b05e735db46c"/>
    <xsd:import namespace="0edf484c-df55-4f35-aca4-8d3e7dc7937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ObjectDetectorVersions" minOccurs="0"/>
                <xsd:element ref="ns2:MediaServiceGenerationTime" minOccurs="0"/>
                <xsd:element ref="ns2:MediaServiceEventHashCode" minOccurs="0"/>
                <xsd:element ref="ns2:MediaLengthInSeconds" minOccurs="0"/>
                <xsd:element ref="ns2:MediaServiceSearchPropertie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0ba67fd-2fb2-41f7-816f-b05e735db46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ObjectDetectorVersions" ma:index="13" nillable="true" ma:displayName="MediaServiceObjectDetectorVersions" ma:hidden="true" ma:indexed="true" ma:internalName="MediaServiceObjectDetectorVersion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MediaServiceSearchProperties" ma:index="17" nillable="true" ma:displayName="MediaServiceSearchProperties" ma:hidden="true" ma:internalName="MediaServiceSearchProperties" ma:readOnly="true">
      <xsd:simpleType>
        <xsd:restriction base="dms:Note"/>
      </xsd:simpleType>
    </xsd:element>
    <xsd:element name="lcf76f155ced4ddcb4097134ff3c332f" ma:index="19" nillable="true" ma:taxonomy="true" ma:internalName="lcf76f155ced4ddcb4097134ff3c332f" ma:taxonomyFieldName="MediaServiceImageTags" ma:displayName="Etiquetas de imagen" ma:readOnly="false" ma:fieldId="{5cf76f15-5ced-4ddc-b409-7134ff3c332f}" ma:taxonomyMulti="true" ma:sspId="fae7635d-4c7d-4c39-86c3-b83c3a47ef26" ma:termSetId="09814cd3-568e-fe90-9814-8d621ff8fb84" ma:anchorId="fba54fb3-c3e1-fe81-a776-ca4b69148c4d" ma:open="true" ma:isKeyword="false">
      <xsd:complexType>
        <xsd:sequence>
          <xsd:element ref="pc:Terms" minOccurs="0" maxOccurs="1"/>
        </xsd:sequence>
      </xsd:complexType>
    </xsd:element>
    <xsd:element name="MediaServiceOCR" ma:index="21"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edf484c-df55-4f35-aca4-8d3e7dc79374" elementFormDefault="qualified">
    <xsd:import namespace="http://schemas.microsoft.com/office/2006/documentManagement/types"/>
    <xsd:import namespace="http://schemas.microsoft.com/office/infopath/2007/PartnerControls"/>
    <xsd:element name="SharedWithUsers" ma:index="10"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Detalles de uso compartido" ma:internalName="SharedWithDetails" ma:readOnly="true">
      <xsd:simpleType>
        <xsd:restriction base="dms:Note">
          <xsd:maxLength value="255"/>
        </xsd:restriction>
      </xsd:simpleType>
    </xsd:element>
    <xsd:element name="TaxCatchAll" ma:index="20" nillable="true" ma:displayName="Taxonomy Catch All Column" ma:hidden="true" ma:list="{9a714109-3c86-4605-a9d6-8c68d6449f81}" ma:internalName="TaxCatchAll" ma:showField="CatchAllData" ma:web="0edf484c-df55-4f35-aca4-8d3e7dc7937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A934BA5-D341-4442-8897-E48D05DCCE98}">
  <ds:schemaRefs>
    <ds:schemaRef ds:uri="http://schemas.microsoft.com/office/2006/metadata/properties"/>
    <ds:schemaRef ds:uri="http://schemas.microsoft.com/office/infopath/2007/PartnerControls"/>
    <ds:schemaRef ds:uri="c0ba67fd-2fb2-41f7-816f-b05e735db46c"/>
    <ds:schemaRef ds:uri="0edf484c-df55-4f35-aca4-8d3e7dc79374"/>
  </ds:schemaRefs>
</ds:datastoreItem>
</file>

<file path=customXml/itemProps2.xml><?xml version="1.0" encoding="utf-8"?>
<ds:datastoreItem xmlns:ds="http://schemas.openxmlformats.org/officeDocument/2006/customXml" ds:itemID="{ABECE7B6-54DA-4B5F-BCAC-5AA2F8B2D1E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0ba67fd-2fb2-41f7-816f-b05e735db46c"/>
    <ds:schemaRef ds:uri="0edf484c-df55-4f35-aca4-8d3e7dc7937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50CBC98-31A7-415A-B0EA-580E39DD7A5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1367</TotalTime>
  <Words>3811</Words>
  <Application>Microsoft Office PowerPoint</Application>
  <PresentationFormat>Panorámica</PresentationFormat>
  <Paragraphs>252</Paragraphs>
  <Slides>52</Slides>
  <Notes>0</Notes>
  <HiddenSlides>0</HiddenSlides>
  <MMClips>0</MMClips>
  <ScaleCrop>false</ScaleCrop>
  <HeadingPairs>
    <vt:vector size="6" baseType="variant">
      <vt:variant>
        <vt:lpstr>Fuentes usadas</vt:lpstr>
      </vt:variant>
      <vt:variant>
        <vt:i4>10</vt:i4>
      </vt:variant>
      <vt:variant>
        <vt:lpstr>Tema</vt:lpstr>
      </vt:variant>
      <vt:variant>
        <vt:i4>1</vt:i4>
      </vt:variant>
      <vt:variant>
        <vt:lpstr>Títulos de diapositiva</vt:lpstr>
      </vt:variant>
      <vt:variant>
        <vt:i4>52</vt:i4>
      </vt:variant>
    </vt:vector>
  </HeadingPairs>
  <TitlesOfParts>
    <vt:vector size="63" baseType="lpstr">
      <vt:lpstr>Arial</vt:lpstr>
      <vt:lpstr>Arial Black</vt:lpstr>
      <vt:lpstr>Avenir LT Std 1</vt:lpstr>
      <vt:lpstr>Calibri</vt:lpstr>
      <vt:lpstr>Montserrat</vt:lpstr>
      <vt:lpstr>Sora SemiBold</vt:lpstr>
      <vt:lpstr>Symbol</vt:lpstr>
      <vt:lpstr>Titillium Web Black</vt:lpstr>
      <vt:lpstr>Verdana</vt:lpstr>
      <vt:lpstr>Work Sans</vt:lpstr>
      <vt:lpstr>Diseño personalizado</vt:lpstr>
      <vt:lpstr>Presentación de PowerPoint</vt:lpstr>
      <vt:lpstr>Presentación de PowerPoint</vt:lpstr>
      <vt:lpstr>Presentación de PowerPoint</vt:lpstr>
      <vt:lpstr>Introducción al Análisis de Datos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Bootcamps</dc:title>
  <dc:creator>María Cecilia Aroca Díaz</dc:creator>
  <cp:lastModifiedBy>Mónica Arias Crisóstomo</cp:lastModifiedBy>
  <cp:revision>108</cp:revision>
  <dcterms:created xsi:type="dcterms:W3CDTF">2024-08-11T14:34:05Z</dcterms:created>
  <dcterms:modified xsi:type="dcterms:W3CDTF">2025-05-30T14:38:14Z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c111285-cafa-4fc9-8a9a-bd902089b24f_Enabled">
    <vt:lpwstr>true</vt:lpwstr>
  </property>
  <property fmtid="{D5CDD505-2E9C-101B-9397-08002B2CF9AE}" pid="3" name="MSIP_Label_fc111285-cafa-4fc9-8a9a-bd902089b24f_SetDate">
    <vt:lpwstr>2025-05-17T03:14:36Z</vt:lpwstr>
  </property>
  <property fmtid="{D5CDD505-2E9C-101B-9397-08002B2CF9AE}" pid="4" name="MSIP_Label_fc111285-cafa-4fc9-8a9a-bd902089b24f_Method">
    <vt:lpwstr>Privileged</vt:lpwstr>
  </property>
  <property fmtid="{D5CDD505-2E9C-101B-9397-08002B2CF9AE}" pid="5" name="MSIP_Label_fc111285-cafa-4fc9-8a9a-bd902089b24f_Name">
    <vt:lpwstr>Public</vt:lpwstr>
  </property>
  <property fmtid="{D5CDD505-2E9C-101B-9397-08002B2CF9AE}" pid="6" name="MSIP_Label_fc111285-cafa-4fc9-8a9a-bd902089b24f_SiteId">
    <vt:lpwstr>cbc2c381-2f2e-4d93-91d1-506c9316ace7</vt:lpwstr>
  </property>
  <property fmtid="{D5CDD505-2E9C-101B-9397-08002B2CF9AE}" pid="7" name="MSIP_Label_fc111285-cafa-4fc9-8a9a-bd902089b24f_ActionId">
    <vt:lpwstr>739bfc88-68bc-4419-8203-4989e59f8712</vt:lpwstr>
  </property>
  <property fmtid="{D5CDD505-2E9C-101B-9397-08002B2CF9AE}" pid="8" name="MSIP_Label_fc111285-cafa-4fc9-8a9a-bd902089b24f_ContentBits">
    <vt:lpwstr>0</vt:lpwstr>
  </property>
  <property fmtid="{D5CDD505-2E9C-101B-9397-08002B2CF9AE}" pid="9" name="MSIP_Label_fc111285-cafa-4fc9-8a9a-bd902089b24f_Tag">
    <vt:lpwstr>10, 0, 1, 1</vt:lpwstr>
  </property>
  <property fmtid="{D5CDD505-2E9C-101B-9397-08002B2CF9AE}" pid="10" name="ContentTypeId">
    <vt:lpwstr>0x0101001D543740B1BBCF49BF77EEBC72E7FA31</vt:lpwstr>
  </property>
</Properties>
</file>

<file path=docProps/thumbnail.jpeg>
</file>